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64" r:id="rId2"/>
    <p:sldId id="265" r:id="rId3"/>
    <p:sldId id="257" r:id="rId4"/>
    <p:sldId id="260" r:id="rId5"/>
    <p:sldId id="266" r:id="rId6"/>
    <p:sldId id="261" r:id="rId7"/>
    <p:sldId id="262" r:id="rId8"/>
    <p:sldId id="263" r:id="rId9"/>
    <p:sldId id="271" r:id="rId10"/>
    <p:sldId id="272" r:id="rId11"/>
    <p:sldId id="273" r:id="rId12"/>
    <p:sldId id="274" r:id="rId13"/>
    <p:sldId id="267" r:id="rId14"/>
    <p:sldId id="275" r:id="rId15"/>
    <p:sldId id="268" r:id="rId16"/>
    <p:sldId id="276" r:id="rId17"/>
    <p:sldId id="269" r:id="rId18"/>
    <p:sldId id="281" r:id="rId19"/>
    <p:sldId id="282" r:id="rId20"/>
    <p:sldId id="283" r:id="rId21"/>
    <p:sldId id="270" r:id="rId22"/>
    <p:sldId id="277" r:id="rId23"/>
    <p:sldId id="278" r:id="rId24"/>
    <p:sldId id="279" r:id="rId25"/>
    <p:sldId id="284" r:id="rId26"/>
    <p:sldId id="285" r:id="rId27"/>
    <p:sldId id="280" r:id="rId28"/>
    <p:sldId id="286" r:id="rId29"/>
    <p:sldId id="290" r:id="rId30"/>
    <p:sldId id="291" r:id="rId31"/>
    <p:sldId id="292" r:id="rId32"/>
    <p:sldId id="287" r:id="rId33"/>
    <p:sldId id="288" r:id="rId34"/>
    <p:sldId id="294" r:id="rId35"/>
    <p:sldId id="295" r:id="rId36"/>
    <p:sldId id="293" r:id="rId37"/>
    <p:sldId id="289" r:id="rId38"/>
    <p:sldId id="296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297" r:id="rId47"/>
    <p:sldId id="298" r:id="rId48"/>
    <p:sldId id="308" r:id="rId49"/>
    <p:sldId id="299" r:id="rId50"/>
    <p:sldId id="309" r:id="rId51"/>
    <p:sldId id="300" r:id="rId52"/>
    <p:sldId id="310" r:id="rId53"/>
    <p:sldId id="315" r:id="rId54"/>
    <p:sldId id="311" r:id="rId55"/>
    <p:sldId id="312" r:id="rId56"/>
    <p:sldId id="316" r:id="rId57"/>
    <p:sldId id="313" r:id="rId58"/>
    <p:sldId id="314" r:id="rId59"/>
    <p:sldId id="317" r:id="rId60"/>
    <p:sldId id="318" r:id="rId61"/>
    <p:sldId id="319" r:id="rId62"/>
    <p:sldId id="320" r:id="rId63"/>
    <p:sldId id="321" r:id="rId64"/>
    <p:sldId id="323" r:id="rId65"/>
    <p:sldId id="324" r:id="rId66"/>
    <p:sldId id="325" r:id="rId67"/>
    <p:sldId id="326" r:id="rId68"/>
    <p:sldId id="322" r:id="rId69"/>
    <p:sldId id="327" r:id="rId70"/>
    <p:sldId id="328" r:id="rId71"/>
    <p:sldId id="330" r:id="rId72"/>
    <p:sldId id="329" r:id="rId73"/>
    <p:sldId id="331" r:id="rId74"/>
    <p:sldId id="332" r:id="rId75"/>
    <p:sldId id="333" r:id="rId76"/>
    <p:sldId id="334" r:id="rId77"/>
    <p:sldId id="335" r:id="rId78"/>
    <p:sldId id="336" r:id="rId7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1D0C1-B739-4C77-9E7A-821F08298E53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841C-E51A-4B3C-BB58-DCC6A00E7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95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630FB-7619-4533-AE46-967FC52058F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19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F841C-E51A-4B3C-BB58-DCC6A00E786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4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68016-1C3D-46E5-9348-DD6C48279E32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6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CEB9-F814-44B4-87FC-AC62B586BFA1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A2AB-FA46-4FD0-8A05-5761FD7956D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05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2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B2B1-7F52-4CA8-806C-28DCDFDFD582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43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7406-A63C-4E45-87DA-8BF895CCFD9D}" type="datetime1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38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CE29-3FA3-49B7-A871-52C10F5ECD0B}" type="datetime1">
              <a:rPr lang="ru-RU" smtClean="0"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1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29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36BE-49A6-4060-9CAB-CC5DCAFE73B8}" type="datetime1">
              <a:rPr lang="ru-RU" smtClean="0"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58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2F85-6BBB-4645-BFB4-F306A58E1EAE}" type="datetime1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83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8228-D7DB-42E6-A38F-CF4E0589F8F6}" type="datetime1">
              <a:rPr lang="ru-RU" smtClean="0"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0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298BE-C87F-40ED-AC57-9776594DD310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457B-7506-4138-A86F-956DE68B7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3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2413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БЕЗОПАСНОСТИ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1400" y="4013200"/>
            <a:ext cx="10680700" cy="16891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1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закономерности и принципы развития экологических систем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dirty="0" err="1" smtClean="0">
                <a:solidFill>
                  <a:schemeClr val="accent5">
                    <a:lumMod val="75000"/>
                  </a:schemeClr>
                </a:solidFill>
              </a:rPr>
              <a:t>Пустовая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Лариса Евгеньевна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FF24-A59E-4C74-A589-363367C5A97C}" type="datetime1">
              <a:rPr lang="ru-RU" smtClean="0"/>
              <a:t>27.02.2017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69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44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системной организации, усложнения биосферы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живых организмов приводит к усложнению, разделению функций,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возрастанию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отдельными частями системы.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21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546417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развития системы и организации, усложнения биосферы связаны со способностью живого вещества к самоорганизации – изменению, усложнению, дифференциации.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54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0675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динамического природного равновесия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устанавливает взаимосвязь между элементами биосферы в виде вещества, энергии, информации.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одних показателей, определяющих функционирование системы, оказывает влияние на другие параметры качественного и количественного характера.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98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677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Следствия из закона динамического природного равновесия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500"/>
            <a:ext cx="10642600" cy="47164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нарушение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динамического равновесия в биосфере вызывает развитие процессов компенсации произведенного изменения;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взаимодействие между элементами биосферы не носит линейного характера; незначительные увеличения или снижения одних показателей могут вызвать сильные отклонения в развитии системы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06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89475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Системный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636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7700" cy="727075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 </a:t>
            </a: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устойчивого, эволюционного развития биосферы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" y="1320800"/>
            <a:ext cx="11010900" cy="49022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функционирование биосферы предполагает возможность стабилизации одних ее видов и форм за счет других;</a:t>
            </a:r>
          </a:p>
          <a:p>
            <a:pPr algn="just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стабилизация или преимущественное развитие живых существ имеет динамическую природу: стабилизированные формы живой материи становятся неустойчивыми при появлении более выгодных форм или изменении условий окружающей среды;</a:t>
            </a:r>
          </a:p>
          <a:p>
            <a:pPr algn="just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процессы, протекающие в биосфере, не находятся в равновесии, a сама система незамкнута, что даёт возможность компенсировать увеличение энтропии системы вследствие ее усложнения;</a:t>
            </a:r>
          </a:p>
          <a:p>
            <a:pPr algn="just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точность воспроизведения элементов биосферы ограничена молекулярным механизмом копирования живых организмов. Ошибки копирования – необходимое условие при создании новых элементов биосферы;</a:t>
            </a:r>
          </a:p>
          <a:p>
            <a:pPr algn="just"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существуют пороговые значения максимальной скорости эволюции. Превышение пороговых значений скорости эволюции приводит к потере информации, накопленной в эволюционном процессе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33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55530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организация и усложнение биосферы проявляются в форме 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снижения энергетической эффективности природопользования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 развития общества возрастают энергетические затраты на производство продукции: добыча сырья, топлива, полезных ископаемых, продуктов питания, промышленной продукции, воспроизводство среды обитания.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74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95000" cy="1349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снижения энергетической эффективности природопользования имеет несколько важных 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9600"/>
            <a:ext cx="10668000" cy="430529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Рост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энергетических затрат не может продолжаться бесконечно. Ограничения пределов потребления энергии зависят от тепловых лимитов энергетических потоков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Преимущественное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развитие получат субъекты биосферы, осуществляющие рациональное, экономное расходование сырьевых, энергетических ресурсов.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40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71500" y="365125"/>
                <a:ext cx="11201400" cy="5781675"/>
              </a:xfrm>
            </p:spPr>
            <p:txBody>
              <a:bodyPr>
                <a:normAutofit fontScale="900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Воздействие деятельности человека, влияния, процесса на природную среду проводят путем мониторинга и анализа потоков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Поток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это изменение компонента в единицу времени.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Различают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поток и 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удельный поток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отнесенный к единице площади границы раздела системы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Р=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𝑑𝐾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ru-RU" sz="2800" i="1" dirty="0"/>
                  <a:t>; </a:t>
                </a:r>
                <a:r>
                  <a:rPr lang="ru-RU" sz="2800" i="1" dirty="0" smtClean="0"/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𝑑𝐾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ru-RU" sz="2800" dirty="0"/>
                  <a:t/>
                </a:r>
                <a:br>
                  <a:rPr lang="ru-RU" sz="2800" dirty="0"/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  </a:t>
                </a:r>
                <a:r>
                  <a:rPr lang="ru-RU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P,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ru-RU" sz="2800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соответственно поток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удельный поток;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количество компонента;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время;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площадь системы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1500" y="365125"/>
                <a:ext cx="11201400" cy="578167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2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5300" cy="57308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потоки: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поток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вещества, кг/с, кг/м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·с;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поток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энергии, Дж/с, Дж/м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·с;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поток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ед. инф. /с,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ед.инф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./м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с.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 между входящими и выходящими потоками называют балансом системы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- водный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Земли, учитывающий потоки воды в виде осадков, испарений с поверхности суши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океанов.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5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703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биосферы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воздействием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63B8-D6E7-4C02-B83D-71B074FBDEC9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Пустовая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Евгеньевна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245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14975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является основой составления круговорота компонентов – циклического перераспределения во времени вещества, энергии, информации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биосфере постоянно совершаются круговороты компонентов, входящих в состав живых и неживых веществ. Движущая сила круговорота состоит из энергии солнечного излучения и вещества планеты.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799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175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вещества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" y="1130300"/>
            <a:ext cx="11315700" cy="5130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 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Энергетическая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связывании и запасании солнечной энергии в результате процесса фотосинтеза, передаче ее по трофическим цепям, рассеивание (в виде тепла).</a:t>
            </a:r>
          </a:p>
          <a:p>
            <a:pPr algn="just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Газовая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способности изменять и поддерживать определенный газовый состав среды обитания и атмосферы в целом. Это относится, прежде всего, к накоплению в атмосфере ее основных газовых компонентов –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кислорода.</a:t>
            </a:r>
          </a:p>
          <a:p>
            <a:pPr algn="just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Концентрационная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способности организмов концентрировать в своем теле рассеянные химические элементы (углерод, водород, азот, кальций, магний, фосфор и многие др.), повышая их содержание по сравнению с окружающей средой на несколько порядков. Отмирание живых организмов приводит к накоплению этих элементов в литосфере вплоть до образования залежей полезных ископаемых – угля, нефти, торфа, известняков, металлических руд и т.д.</a:t>
            </a:r>
          </a:p>
          <a:p>
            <a:pPr algn="just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1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Окислительно</a:t>
            </a: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-восстановительная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интенсификации природных процессов окисления (благодаря обогащению среды кислородом и деятельности аэробных бактерий) и восстановления (прежде всего, благодаря разложению органических веществ анаэробными бактериями). В результате образуются, например, болотные железные руды.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33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7400"/>
            <a:ext cx="10909300" cy="5389563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разрушении живыми организмами и продуктами их жизнедеятельности как останков органического вещества, так и косных веществ. Главную роль здесь играют организмы-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редуценты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заключается в переносе вещества и энергии в результате активного движения живого вещества. Связана с размножением, ростом и перемещением (миграцией, кочевкой и т.п.) живых организмов.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Рассеивающая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эта функция противоположна концентрационной. Проявляется через трофические цепи и транспортную функцию живого вещества: например, рассеивание вещества происходит при выделении экскрементов, гибели организмов в процессе миграции и т.д.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заключается в накоплении живыми организмами и их сообществами определенной информации, закреплении ее в наследственных структурах и передаче последующим поколениям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50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4200"/>
            <a:ext cx="10896600" cy="55927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биосферы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биогенная миграция атомов химических элементов, вызываемая лучистой энергией Солнца и проявляющаяся в процессе обмена веществ, росте и размножении живых организмов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Круговоротом веществ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повторяющиеся процессы превращения и перемещения веществ в природе, имеющие более или менее выраженный циклический характер.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типа круговорота веществ –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(геологический, абиотический) 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(биологический, биотический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504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502900" cy="55292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круговорот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носит глобальный, планетарный характер, охватывает всю биосферу и выходит за ее пределы. Он обусловлен взаимодействием солнечной энергии с глубинной энергией Земли и представляет собой перераспределение вещества между биосферой и более глубокими слоями Земли.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Малый круговорот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частью большого, осуществляется внутри экосистем и не выходит за пределы биосферы.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99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365125"/>
            <a:ext cx="11074400" cy="57308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Процессы, связанные с поступлением вредных веществ в экологические системы и нарушением баланса между компонентами природной среды, называют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загрязнением окружающей природы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источниками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загрязнений и вредных воздействий являются: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энергетические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устройства, сжигающие твердое, жидкое, газообразное, ядерное топливо;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транспортные средства;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промышленные и сельскохозяйственные предприятия; – естественные природные процессы;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бытовая деятельность человека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70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7400" cy="57943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метод защиты природы заключается в создании технологий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нарушающих природных циклов и круговоротов в биосфере.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безотходных и малоотходных технологий – одно из направлений защиты природы от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загрязнения, заключающееся в создании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системы,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нарушающей потоков вещества, энергии, информации, сохраняющей устойчивое развитие системы.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5590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677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охраны природы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500"/>
            <a:ext cx="10820400" cy="4716463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промышленных процессов, технологий с замкнутыми циклами материальных и энергетических потоков, не нарушающих круговоротов веществ, энергетических и информационных потоков биосферы;</a:t>
            </a:r>
          </a:p>
          <a:p>
            <a:pPr algn="just">
              <a:lnSpc>
                <a:spcPct val="2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устойчивого, эволюционного развития природы.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158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охраны биосферы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структурам промышленных производств: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922000" cy="434657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переработка производственных и бытовых отходов, их использование в качестве сырья;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замкнутых водооборотных циклов на базе современных отходов очистки воды;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очистка газовых выбросов, сохранение качественного и количественного состава атмосферы;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контроль, регулирование, ограничение тепловых потоков в пределах нормативов, установленных для окружающей природной среды;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установление нормативов на выбросы и сбросы вредных веществ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8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33100" cy="5895975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направление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общества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производственных, научных, технических, социально-политических, культурных систем, способных реализовать главную цель в развитии биосферы – ее устойчивость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Научно-технический прогресс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высшая форма организации живой материи, с помощью которой природа осуществляет эволюционное, устойчивое развитие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развитие биосферы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как следствие совершенствования орудий труда, средств труда, производственных, социальных, политических, культурных отношений. По своей сути научно-технический прогресс – это движущая сила, основной фактор создания способа производства в широком понимании этого слова.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1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300" y="838201"/>
            <a:ext cx="10998200" cy="53721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является объектом изучения любой науки, в том числе экологии и разделов дисциплины безопасности жизнедеятельности.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 узком смысле слова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условий существования человека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широком понимании включает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материальный, энергетический и информационный мир Вселенной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точного разграничения понятий природы вводят определение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обитания живых организмов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оболочка Земли, структура и энергетика которой, определена прошлой и настоящей деятельностью живых существ.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биосферы называют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состоит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сообщества живых организмов (биоценоз), среды их обитания (биотоп), 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связей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осуществляющей обмен веществом и энергией между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ними.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F568-CBAE-4D8E-B23E-89B63301E894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332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18800" cy="4613275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8500" cy="5756275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Термодина́мика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—изучает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общие свойства макроскопических систем и способы передачи и превращения энергии в таких системах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положений, касающихся применения начал термодинамики к биологическим процессам. Согласно одному из них, законы термодинамики не применяют для описания высших форм движения материи – биологического, общественного. Более высокая форма движения материи содержит в себе физические формы, но не сводится к ним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18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96900"/>
                <a:ext cx="10756900" cy="5580063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Развитие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высших форм движения материи зависит от факторов, которые прямо не связаны с параметрами термодинамики – внутренней энергией, теплотой, температурой, работой: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𝑑𝑈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𝑇𝑑𝑆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𝑑𝑈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lim>
                        </m:limLow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func>
                  </m:oMath>
                </a14:m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теплота системы, Дж/кмоль;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внутренняя энергия, Дж/кмоль;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температура, К; 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энтропия, Дж/кмоль∙град; </a:t>
                </a:r>
                <a:r>
                  <a:rPr lang="ru-RU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обобщенная сила; </a:t>
                </a:r>
                <a:r>
                  <a:rPr lang="ru-RU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обобщенная координата; Δ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изменение энтропии процесса, Дж/кмоль∙град.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96900"/>
                <a:ext cx="10756900" cy="5580063"/>
              </a:xfrm>
              <a:blipFill rotWithShape="0">
                <a:blip r:embed="rId2"/>
                <a:stretch>
                  <a:fillRect l="-1190" t="-1967" b="-1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3900"/>
            <a:ext cx="10718800" cy="54276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подход состоит в установлении границ термодинамики – размеров области экспертизы. Нижняя граница – молекулярные и субмолекулярные системы, верхняя – системы галактических размеров, в которых действуют дальнодействующие гравитационные силы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законов термодинамики и законов биосферы следует рассматривать в другой плоскости – в отношении энтропийных и энергетических потоков экологических систем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7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6100" cy="569277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принципу Больцмана, связь между энтропией и вероятностью нахождения системы в данном состоянии определена формулой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энтропия системы, Дж/кмоль·град;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вероятность;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постоянная Больцмана, Дж/моль∙град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6600"/>
            <a:ext cx="10858500" cy="561975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любой замкнутой системе энтропия в самопроизвольных процессах увеличивается. Система переходит из менее вероятного в более вероятное состояние. В биосфере по мере развития энтропия снижается вследствие усложнения процессов и явлений, что приводит к кажущемуся противоречию со вторым началом термодинамики. В действительности противоречия нет, так как биосфера незамкнута и нестационарная. Экстраполировать влияние энтропийного фактора на системы больших размеров также нельзя – нарушаются условия границ применения термодинамики. Выход из этого положения указан Больцманом. Он выдвинул гипотезу, согласно которой закон возрастания энтропии связан с направлением времени в биологических процессах. Возрастание энтропии и направленность времени – явления взаимосвязанные. Время движется в том направлении, в котором возрастает энтропия. Направленность времени имеет объективное существование и указывает на развитие предметов, их постоянное изменение.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6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897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закона возрастания энтропии вытекает следующее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имеются системы, в которых самопроизвольно протекают процессы, сопровождающиеся снижением энтропии,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время имеет обратное направление.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74700"/>
            <a:ext cx="10655300" cy="540226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закона возрастания энтропии на биосферу проявляется в виде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борьбы живых организмов с энтропией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Чем меньше размеры живого организма, тем труднее ему поддерживать энергетические и материальные балансы вследствие высокой удельной поверхности и большого избытка поверхностной энергии существа. Борьба с энтропией в эволюционном процессе приводит к увеличению размеров особей. Крупные существа с большой массой обладают большей независимостью от внешних условий, но на передвижение и функционирование организма они затрачивают значительное количество энергии. Вступают в противоречие два фактора – энтропия и размер живого организма, что приводит к вымиранию наиболее крупных особей и установлению оптимального равновесия.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3900"/>
            <a:ext cx="10833100" cy="54530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фактор, косвенно связанный с энтропией и воздействующий на биосферу, – усвоение энергии живыми организмами и процессы перехода одной формы энергии в другую.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ценность энергии, получаемой человеком, определяется той ее частью, которая превращается в полезную работу.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Мера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превратимой энергии в полезную работу называют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эксергией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Эксергия измеряется количеством механической или другой формы энергии, которое получено от данной системы в результате перехода из одного состояния в состояние равновесия с окружающей средой.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47700" y="365125"/>
                <a:ext cx="10909300" cy="5991225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Предположим, в систему вводится 100 кДж эксергии – энергии, способной превратиться в работу, а выводится 40 кДж. Система потеряла 60 кДж эксергии. Суммарная величина потерь эксергии равна разности входящих и выходящих эксергий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ru-RU" dirty="0"/>
                  <a:t> </a:t>
                </a:r>
                <a:br>
                  <a:rPr lang="ru-RU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П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вх</m:t>
                            </m:r>
                          </m:sup>
                        </m:sSubSup>
                      </m:e>
                    </m:nary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Sup>
                          <m:sSub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вых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ru-RU" dirty="0"/>
                  <a:t>.</a:t>
                </a:r>
                <a:br>
                  <a:rPr lang="ru-RU" dirty="0"/>
                </a:b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обратимом процессе эксергетические потери всегда равны нулю, так как эксергия обладает свойством аддитивности: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П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вх</m:t>
                            </m:r>
                          </m:sup>
                        </m:sSubSup>
                      </m:e>
                    </m:nary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limLoc m:val="undOvr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Sup>
                          <m:sSub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вых</m:t>
                            </m:r>
                          </m:sup>
                        </m:sSubSup>
                      </m:e>
                    </m:nary>
                    <m:r>
                      <a:rPr lang="ru-RU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7700" y="365125"/>
                <a:ext cx="10909300" cy="5991225"/>
              </a:xfrm>
              <a:blipFill rotWithShape="0">
                <a:blip r:embed="rId2"/>
                <a:stretch>
                  <a:fillRect l="-1508" r="-1844" b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71500"/>
            <a:ext cx="11112500" cy="5605463"/>
          </a:xfrm>
        </p:spPr>
        <p:txBody>
          <a:bodyPr>
            <a:normAutofit fontScale="92500"/>
          </a:bodyPr>
          <a:lstStyle/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мониторинга и экспертизы – оптимизация отношений субъектов биосферы с целью сохранения и воспроизводства среды жизни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экспертизы являются взаимодействия субъектов биосферы, например, соотношения между природными ресурсами и условиями жизни общества, между уровнем технологии производства и социальными, экономическими условиями жизни людей, связь между технологиями и последствиями их использования в воспроизводстве среды обитания. Как сфера знания экологическая экспертиза состоит из элементов естественных, технических и общественных наук. Приложение законов математики, физики, химии, биологии к изучению взаимодействия субъектов биосферы позволяет осуществлять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функции экологической экспертизы как науки – описывать, объяснять существующие явления и процессы, предсказывать направление развития экологических систем различной иерархии или биосферы в целом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14BE-8D41-4CC3-B91B-4C1ED892FE56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284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769600" cy="5527675"/>
              </a:xfrm>
            </p:spPr>
            <p:txBody>
              <a:bodyPr>
                <a:normAutofit fontScale="900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Определив потери эксергии,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рассчитаем</a:t>
                </a:r>
                <a:b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эксергический коэффициент полезного действия (КПД)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характеризующий степень идеальности протекающих процессов:</a:t>
                </a:r>
                <a:b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ru-RU" sz="3600" i="1">
                          <a:latin typeface="Cambria Math" panose="02040503050406030204" pitchFamily="18" charset="0"/>
                        </a:rPr>
                        <m:t>=1−</m:t>
                      </m:r>
                      <m:d>
                        <m:d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Э</m:t>
                                  </m:r>
                                </m:e>
                                <m:sub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П</m:t>
                                  </m:r>
                                </m:sup>
                              </m:sSubSup>
                            </m:e>
                          </m:nary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/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Э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вых</m:t>
                                  </m:r>
                                </m:sup>
                              </m:sSubSup>
                            </m:e>
                          </m:nary>
                        </m:e>
                      </m:d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769600" cy="5527675"/>
              </a:xfrm>
              <a:blipFill rotWithShape="0">
                <a:blip r:embed="rId2"/>
                <a:stretch>
                  <a:fillRect r="-2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833100" cy="5832475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Эксергия связана с термодинамическими функциями состояния:</a:t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 smtClean="0"/>
                  <a:t>∆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2400" dirty="0"/>
                  <a:t>∆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400" dirty="0"/>
                  <a:t> ∆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</a:t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/>
                  <a:t>∆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2400" dirty="0"/>
                  <a:t>∆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400" dirty="0"/>
                  <a:t> ∆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Г</m:t>
                        </m:r>
                      </m:sup>
                    </m:sSubSup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</a:t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sz="24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Э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Э</a:t>
                </a:r>
                <a:r>
                  <a:rPr lang="ru-R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физическая эксергия, равная максимальной работе изобарно-изотермического или изохорно-изотермического потенциала;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ru-RU" sz="24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2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24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изменение химического потенциала, число молей системы;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энтальпия; Δ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внутренняя энергия; ΔХ – химический потенциал;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</a:t>
                </a:r>
                <a:r>
                  <a:rPr lang="ru-RU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химическая эксергия, равная химическому потенциалу системы ΔХ;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Δ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изобарный и изохорный потенциалы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833100" cy="583247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43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1817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совершении работы за счет кинетической или потенциальной энергии эксергия равна кинетической и потенциальной энергии: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Э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кинетическая эксергия;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потенциальная эксергия;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соответственно кинетическая и потенциальная энергия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922000" cy="5667375"/>
              </a:xfrm>
            </p:spPr>
            <p:txBody>
              <a:bodyPr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Суммарную систему эксергии находят по формулам:</a:t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</a:t>
                </a:r>
                <a:r>
                  <a:rPr lang="ru-RU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Э</a:t>
                </a:r>
                <a:r>
                  <a:rPr lang="ru-RU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+Э</a:t>
                </a:r>
                <a:r>
                  <a:rPr lang="ru-RU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  <m:sup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+Э</a:t>
                </a:r>
                <a:r>
                  <a:rPr lang="ru-RU" sz="3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–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изобарно-изотермический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процесс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</a:t>
                </a:r>
                <a:r>
                  <a:rPr lang="ru-RU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</a:t>
                </a:r>
                <a:r>
                  <a:rPr lang="ru-RU" sz="32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+Э</a:t>
                </a:r>
                <a:r>
                  <a:rPr lang="ru-RU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Э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  <m:sup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+Э</a:t>
                </a:r>
                <a:r>
                  <a:rPr lang="ru-RU" sz="3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–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изохорно-изотермический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процесс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922000" cy="5667375"/>
              </a:xfrm>
              <a:blipFill rotWithShape="0">
                <a:blip r:embed="rId2"/>
                <a:stretch>
                  <a:fillRect b="-5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95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680700" cy="5845175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Выразим величины эксергии через стоимости процессов ущерба экологической системе, оценим процесс с точки зрения экономики, т.е. проведем эксергический анализ:</a:t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 panose="02040503050406030204" pitchFamily="18" charset="0"/>
                        </a:rPr>
                        <m:t>С=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 sz="32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Э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ru-RU" sz="32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ru-RU" sz="32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:r>
                  <a:rPr lang="ru-RU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sz="3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стоимость единицы эксергии;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</a:t>
                </a:r>
                <a:r>
                  <a:rPr lang="ru-RU" sz="32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количество эксергии;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затраты на производство эксергии;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ущерб экологической системе от реализации процесса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680700" cy="5845175"/>
              </a:xfrm>
              <a:blipFill rotWithShape="0">
                <a:blip r:embed="rId2"/>
                <a:stretch>
                  <a:fillRect r="-9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769600" cy="5857875"/>
              </a:xfrm>
            </p:spPr>
            <p:txBody>
              <a:bodyPr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Рассмотрев несколько вариантов, проводят оптимальное проектирование технологического процесса или предприятия из условия минимума стоимостных затрат:</a:t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 panose="02040503050406030204" pitchFamily="18" charset="0"/>
                        </a:rPr>
                        <m:t>𝑚𝑖𝑛𝐶</m:t>
                      </m:r>
                      <m:r>
                        <a:rPr lang="ru-RU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3200" i="1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sz="32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С</m:t>
                                  </m:r>
                                </m:e>
                                <m:sub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Э</m:t>
                                  </m:r>
                                </m:e>
                                <m:sub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3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ru-RU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ru-RU" sz="32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769600" cy="5857875"/>
              </a:xfrm>
              <a:blipFill rotWithShape="0">
                <a:blip r:embed="rId2"/>
                <a:stretch>
                  <a:fillRect r="-5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Пустовая</a:t>
            </a:r>
            <a:r>
              <a:rPr lang="ru-RU" dirty="0" smtClean="0"/>
              <a:t> Лариса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3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65125"/>
            <a:ext cx="11150600" cy="13255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использования энергетических ресурсов зависит от коэффициента полезного действия преобразования одной формы энергии в другую.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29752"/>
              </p:ext>
            </p:extLst>
          </p:nvPr>
        </p:nvGraphicFramePr>
        <p:xfrm>
          <a:off x="1143000" y="1808251"/>
          <a:ext cx="10388599" cy="40258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7900"/>
                <a:gridCol w="1231900"/>
                <a:gridCol w="5638799"/>
              </a:tblGrid>
              <a:tr h="343198">
                <a:tc>
                  <a:txBody>
                    <a:bodyPr/>
                    <a:lstStyle/>
                    <a:p>
                      <a:pPr marL="139700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ео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</a:t>
                      </a:r>
                      <a:r>
                        <a:rPr lang="ru-RU" sz="1800" spc="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7345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 </a:t>
                      </a:r>
                      <a:r>
                        <a:rPr lang="ru-RU" sz="1800" spc="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ео</a:t>
                      </a:r>
                      <a:r>
                        <a:rPr lang="ru-RU" sz="1800" spc="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r>
                        <a:rPr lang="ru-RU" sz="1800" spc="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614351">
                <a:tc>
                  <a:txBody>
                    <a:bodyPr/>
                    <a:lstStyle/>
                    <a:p>
                      <a:pPr marL="69850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  <a:r>
                        <a:rPr lang="ru-RU" sz="1800" spc="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ех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 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5–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"/>
                        </a:spcAft>
                      </a:pP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20"/>
                        </a:spcAft>
                      </a:pP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800" spc="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marR="43815">
                        <a:lnSpc>
                          <a:spcPct val="15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  <a:tabLst>
                          <a:tab pos="746125" algn="l"/>
                        </a:tabLst>
                      </a:pP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оэ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ый д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вигат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</a:p>
                    <a:p>
                      <a:pPr marL="69850" marR="86042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9850" marR="86042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</a:p>
                    <a:p>
                      <a:pPr marL="6985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</a:p>
                    <a:p>
                      <a:pPr marL="69850" marR="4699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31595" algn="l"/>
                        </a:tabLst>
                      </a:pP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ый э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э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 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 Э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  <a:p>
                      <a:pPr marL="69850" marR="7493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9850" marR="7493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ы,</a:t>
                      </a: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4200"/>
            <a:ext cx="11010900" cy="577215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ограничения на преобразование теплоты в работу. Они обусловлены следствием из второго закона термодинамики, показывающим, что часть теплоты безвозвратно теряется.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термодинамических ограничений в природе существует тепловая ловушка; избежать ее невозможно при любой схеме преобразования теплоты в работу. Поясним этот процесс, пользуясь методом термодинамических потенциалов.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запишем уравнения максимальной работы системы: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TΔS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изохорно-изотермический процесс;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TΔS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изобарно-изотермический процесс,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максимальная работа, совершаемая системой, Дж/кмоль;</a:t>
            </a:r>
          </a:p>
          <a:p>
            <a:pPr algn="just">
              <a:lnSpc>
                <a:spcPct val="150000"/>
              </a:lnSpc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изохорно-изотермический потенциал, Дж/кмоль;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изобарно-изотермический потенциал, Дж/кмоль;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энтропия, Дж/кмоль∙град.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498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теплоты, теряемое безвозвратно, равно произведению температуры на изменение энтропии 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связанная теплота.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термодинамических методов анализа позволяет оценивать эффективность преобразования различных форм энергии в тепловых процессах.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4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получения электрической энергии на ТЭС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1690688"/>
            <a:ext cx="7797800" cy="4303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73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847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развития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экологических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537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65125"/>
            <a:ext cx="11493500" cy="580707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Рассмотренная цепь превращения приводит к суммарному коэффициенту использования энергии, запасенной в топливе, равному 32%: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= 0,85×0,40×0,95 = 0,32.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тепловой электростанции около 68% энергии теряется в окружающей среде, нарушая сложившийся тепловой баланс.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энергии требуют энергетических затрат на переработку и добычу топлива.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необходимо учитывать в коэффициенте полезного действия процесса.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Пустовая</a:t>
            </a:r>
            <a:r>
              <a:rPr lang="ru-RU" dirty="0" smtClean="0"/>
              <a:t> Лариса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01700"/>
            <a:ext cx="10591800" cy="52752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процесс газификации угля и выработку электроэнергии из синтез-газа.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расчета КПД процесса составим баланс теплоты по сгоранию продуктов газификации при постоянном давлении.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условиях теплота обладает свойством аддитивности: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энтальпия процесса, кДж/кг.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Тепловой баланс газификации угля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90688"/>
            <a:ext cx="8013700" cy="4049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969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71200" cy="588327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полезного действия электростанции, работающей на синтез-газе из газифицированного угля, равен 24%: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= 0,85×0,4×0,95×0,75 = 0,24,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0,75 – КПД газификации угля с учетом сгорания смол, фенолов, масел, аммиака, серы.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Электростанция, работающая на синтез-газе, имеет еще более низкий КПД: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= 0,85×0,4×0,95×0,6 = 0,19,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0,6 – КПД газификации угля без учета теплоты сгорания смол, фенолов, масел, аммиака, серы.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Составив тепловые балансы различных вариантов использования топлива, выбирают наиболее рациональный путь применения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1400"/>
            <a:ext cx="10528300" cy="51355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атомной электростанции потребитель получает примерно 27% от общей энергии, выделяющейся при расщеплении ядерных материалов.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вследствие значительных затрат энергии на утилизацию и обезвреживание отходов, достигающих 30%, обогащение руды и компенсацию затрат на строительство – 15%.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2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5300"/>
            <a:ext cx="10769600" cy="56816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рационального использования энергии рассматривает энергетика. Энергетику относят к одной из форм природопользования.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перспективе количество получаемой энергии неограниченно, но энергетика имеет ограничения по тепловым потокам биосферы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зависят от баланса получения энергии, ее потерь, усвоения живыми организмами и неживой природой.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суммарный баланс приходной и расходной частей энергии оценивается величиной порядка 5,2×10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фотосинтеза из этого количества энергии усваивается 1,4×10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доли выделяемой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 в биосфере свыше 1,4×10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Вт кризисно отразится на ее развитии вследствие нарушения тепловых потоков и загрязнения окружающей среды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38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0075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Четвертая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всей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получаемой энергии расходуется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транспортные нужды. Наиболее расточительный потребитель энергии – автомобиль. Автомобильный транспорт потребляет более половины всей энергии, расходуемой на транспортные нужды.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рационального использования энергии в промышленности и на транспорте осуществляют различными методами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8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1200"/>
            <a:ext cx="10769600" cy="5465763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В промышленности главная задача</a:t>
            </a:r>
            <a:r>
              <a:rPr lang="ru-RU" dirty="0"/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вторичных энергетических ресурсов,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транспорте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повышение коэффициента полезного действия по преобразованию тепловой энергии в механическую, но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проблемы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характерные для энергетических устройств, можно сформулировать следующим образом: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учет экономических последствий применения энергетических устройств;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экономное расходование энергетических ресурсов;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выбор наиболее рационального пути преобразования одного вида энергии в другой.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1200"/>
            <a:ext cx="10896600" cy="564515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Решение перечисленных выше проблем сохраняет устойчивое развитие биосферы и не приводит к глобальным катастрофическим изменениям природы.</a:t>
            </a:r>
          </a:p>
          <a:p>
            <a:pPr algn="just"/>
            <a:r>
              <a:rPr lang="ru-RU" dirty="0"/>
              <a:t>Рациональное применение энергии непосредственно связано с эффективностью источников энергии, используемых в различных процессах. Все источники энергии разделим на три большие группы:</a:t>
            </a:r>
          </a:p>
          <a:p>
            <a:pPr algn="just"/>
            <a:r>
              <a:rPr lang="ru-RU" dirty="0"/>
              <a:t>– традиционные источники энергии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– альтернативные источники энергии; </a:t>
            </a:r>
            <a:endParaRPr lang="ru-RU" dirty="0" smtClean="0"/>
          </a:p>
          <a:p>
            <a:pPr algn="just"/>
            <a:r>
              <a:rPr lang="ru-RU" dirty="0" smtClean="0"/>
              <a:t>– </a:t>
            </a:r>
            <a:r>
              <a:rPr lang="ru-RU" dirty="0"/>
              <a:t>смешанные источники энергии.</a:t>
            </a:r>
          </a:p>
          <a:p>
            <a:pPr algn="just"/>
            <a:r>
              <a:rPr lang="ru-RU" dirty="0"/>
              <a:t>К традиционным источникам энергии относят гидроэлектростанции (ГЭС), ТЭС всех видов – угольные, нефтяные,</a:t>
            </a:r>
          </a:p>
          <a:p>
            <a:pPr algn="just"/>
            <a:r>
              <a:rPr lang="ru-RU" dirty="0"/>
              <a:t>газовые, торфяные, атомные электростанции всех типов, двигатели внутреннего сгорания, тепло установки.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2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896600" cy="55292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Основные виды альтернативной энергетики включают гелиоэнергетику, биоэнергетику, ветроэнергетику, альтернативную гидроэнергетику, геотермальную энергетику.</a:t>
            </a:r>
          </a:p>
          <a:p>
            <a:r>
              <a:rPr lang="ru-RU" dirty="0"/>
              <a:t>В гелиоэнергетике энергия излучения солнца непосредственно превращается в другие формы энергии.</a:t>
            </a:r>
          </a:p>
          <a:p>
            <a:r>
              <a:rPr lang="ru-RU" dirty="0"/>
              <a:t>Основа биоэнергетики – производство биомассы, биосинтеза водорода, жидкого и газообразного топлива – биогаза. К биоэнергетическим установкам следует отнести мусоросжигающие станции.</a:t>
            </a:r>
          </a:p>
          <a:p>
            <a:r>
              <a:rPr lang="ru-RU" dirty="0"/>
              <a:t>В альтернативной гидроэнергетике используют энергию морских течений, приливов, волн.</a:t>
            </a:r>
          </a:p>
          <a:p>
            <a:r>
              <a:rPr lang="ru-RU" dirty="0"/>
              <a:t>Геотермальная энергетика развивается в направлении создания градиентных установок геотермальной энергии – разности температур глубин и поверхности моря, тепловых насосов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682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833100" cy="552926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мониторинга и экологической экспертизы основано на использовании законов и закономерностей экологии. Общие законы сформулированы В.И. Вернадским, К.Ф.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Рулье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Б. Коммонером и другими учеными. Выделим следующие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законы экологии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физико-химического единства живого вещества (закон В.И. Вернадского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преобразования, развития природы;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динамического природного равновесия;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системной организации и усложнения биосферы;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снижения энергетической эффективности природопользования.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21F2-CA3A-40C1-B142-A25EBDA0741A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465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8800"/>
            <a:ext cx="10883900" cy="56181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Смешанные источники энергии – это атомно-водородные установки, солнечно-водородные устройства, использующие энергию солнца для получения водорода.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Альтернативные и смешанные источники энергии, несмотря на высокие эколого-экономические показатели, составляют незначительную долю от традиционных энергетических установок, но в перспективе роль альтернативных источников энергии будет возрастать, так как они более совместимы с экологическими системами.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3281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1.5.</a:t>
            </a:r>
            <a:r>
              <a:rPr lang="ru-RU" dirty="0"/>
              <a:t> </a:t>
            </a:r>
            <a:r>
              <a:rPr lang="ru-RU" b="1" dirty="0"/>
              <a:t>Материальный</a:t>
            </a:r>
            <a:r>
              <a:rPr lang="ru-RU" dirty="0"/>
              <a:t> </a:t>
            </a:r>
            <a:r>
              <a:rPr lang="ru-RU" b="1" dirty="0" smtClean="0"/>
              <a:t>баланс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693400" cy="448627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материального баланса основаны на законе сохранения веществ, позволяют решать следующие 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4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массу токсичных веществ, попадающих в атмосферу, воду, почву;</a:t>
            </a:r>
          </a:p>
          <a:p>
            <a:pPr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рассчитать концентрации вредных веществ в выбросах и сбросах;</a:t>
            </a:r>
          </a:p>
          <a:p>
            <a:pPr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рассчитать эксплуатационные характеристики очистных сооружений, технологических процессов, промышленных предприятий;</a:t>
            </a:r>
          </a:p>
          <a:p>
            <a:pPr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выдать рекомендации и принять решения по вводу в действие природоохранных мероприятий.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5512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00" y="320675"/>
            <a:ext cx="10452100" cy="796925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уравнения материального баланса следующие: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7300"/>
                <a:ext cx="10934700" cy="4927600"/>
              </a:xfrm>
            </p:spPr>
            <p:txBody>
              <a:bodyPr>
                <a:normAutofit lnSpcReduction="10000"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1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𝑀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</m:sSub>
                      </m:e>
                    </m:nary>
                    <m:r>
                      <a:rPr lang="ru-RU" i="1"/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2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𝑀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1</m:t>
                            </m:r>
                          </m:sup>
                        </m:sSubSup>
                      </m:e>
                    </m:nary>
                    <m:r>
                      <a:rPr lang="ru-RU" i="1"/>
                      <m:t>−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3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𝑀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ru-RU" dirty="0"/>
                  <a:t>;         </a:t>
                </a:r>
                <a:endParaRPr lang="ru-RU" dirty="0" smtClean="0"/>
              </a:p>
              <a:p>
                <a:pPr algn="ctr">
                  <a:lnSpc>
                    <a:spcPct val="150000"/>
                  </a:lnSpc>
                </a:pPr>
                <a:r>
                  <a:rPr lang="ru-RU" dirty="0" smtClean="0"/>
                  <a:t>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1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𝑋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</m:sSub>
                      </m:e>
                    </m:nary>
                    <m:r>
                      <a:rPr lang="ru-RU" i="1"/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2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𝑋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1</m:t>
                            </m:r>
                          </m:sup>
                        </m:sSubSup>
                      </m:e>
                    </m:nary>
                    <m:r>
                      <a:rPr lang="ru-RU" i="1"/>
                      <m:t>−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3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𝑋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ru-RU" dirty="0"/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1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𝑌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</m:sSub>
                      </m:e>
                    </m:nary>
                    <m:r>
                      <a:rPr lang="ru-RU" i="1"/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2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𝑌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1</m:t>
                            </m:r>
                          </m:sup>
                        </m:sSubSup>
                      </m:e>
                    </m:nary>
                    <m:r>
                      <a:rPr lang="ru-RU" i="1"/>
                      <m:t>−</m:t>
                    </m:r>
                    <m:nary>
                      <m:naryPr>
                        <m:chr m:val="∑"/>
                        <m:limLoc m:val="undOvr"/>
                        <m:ctrlPr>
                          <a:rPr lang="ru-RU" i="1"/>
                        </m:ctrlPr>
                      </m:naryPr>
                      <m:sub>
                        <m:r>
                          <a:rPr lang="ru-RU" i="1"/>
                          <m:t>𝑖</m:t>
                        </m:r>
                        <m:r>
                          <a:rPr lang="ru-RU" i="1"/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𝑘</m:t>
                            </m:r>
                          </m:e>
                          <m:sub>
                            <m:r>
                              <a:rPr lang="ru-RU" i="1"/>
                              <m:t>3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ru-RU" i="1"/>
                            </m:ctrlPr>
                          </m:sSubSupPr>
                          <m:e>
                            <m:r>
                              <a:rPr lang="ru-RU" i="1"/>
                              <m:t>𝑌</m:t>
                            </m:r>
                          </m:e>
                          <m:sub>
                            <m:r>
                              <a:rPr lang="ru-RU" i="1"/>
                              <m:t>𝑖</m:t>
                            </m:r>
                          </m:sub>
                          <m:sup>
                            <m:r>
                              <a:rPr lang="ru-RU" i="1"/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ru-RU" dirty="0"/>
                  <a:t>;            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где </a:t>
                </a:r>
                <a:r>
                  <a:rPr lang="ru-RU" i="1" dirty="0" err="1" smtClean="0"/>
                  <a:t>M</a:t>
                </a:r>
                <a:r>
                  <a:rPr lang="ru-RU" i="1" baseline="-25000" dirty="0" err="1" smtClean="0"/>
                  <a:t>i</a:t>
                </a:r>
                <a:r>
                  <a:rPr lang="ru-RU" dirty="0" smtClean="0"/>
                  <a:t>, </a:t>
                </a:r>
                <a:r>
                  <a:rPr lang="ru-RU" i="1" dirty="0" err="1" smtClean="0"/>
                  <a:t>X</a:t>
                </a:r>
                <a:r>
                  <a:rPr lang="ru-RU" i="1" baseline="-25000" dirty="0" err="1" smtClean="0"/>
                  <a:t>i</a:t>
                </a:r>
                <a:r>
                  <a:rPr lang="ru-RU" dirty="0" smtClean="0"/>
                  <a:t>, </a:t>
                </a:r>
                <a:r>
                  <a:rPr lang="ru-RU" i="1" dirty="0" err="1" smtClean="0"/>
                  <a:t>Y</a:t>
                </a:r>
                <a:r>
                  <a:rPr lang="ru-RU" i="1" baseline="-25000" dirty="0" err="1" smtClean="0"/>
                  <a:t>i</a:t>
                </a:r>
                <a:r>
                  <a:rPr lang="ru-RU" dirty="0" smtClean="0"/>
                  <a:t>    </a:t>
                </a:r>
                <a:r>
                  <a:rPr lang="ru-RU" dirty="0"/>
                  <a:t>– соответственно масса, мольная доля, скорость накопления вещества в системе; </a:t>
                </a:r>
                <a:r>
                  <a:rPr lang="ru-RU" i="1" dirty="0"/>
                  <a:t>M</a:t>
                </a:r>
                <a:r>
                  <a:rPr lang="ru-RU" i="1" baseline="-25000" dirty="0"/>
                  <a:t>i</a:t>
                </a:r>
                <a:r>
                  <a:rPr lang="ru-RU" baseline="30000" dirty="0"/>
                  <a:t>1</a:t>
                </a:r>
                <a:r>
                  <a:rPr lang="ru-RU" dirty="0"/>
                  <a:t>, </a:t>
                </a:r>
                <a:r>
                  <a:rPr lang="ru-RU" i="1" dirty="0" smtClean="0"/>
                  <a:t>X</a:t>
                </a:r>
                <a:r>
                  <a:rPr lang="ru-RU" i="1" baseline="-25000" dirty="0"/>
                  <a:t>i</a:t>
                </a:r>
                <a:r>
                  <a:rPr lang="ru-RU" baseline="30000" dirty="0"/>
                  <a:t>1</a:t>
                </a:r>
                <a:r>
                  <a:rPr lang="ru-RU" dirty="0" smtClean="0"/>
                  <a:t>, </a:t>
                </a:r>
                <a:r>
                  <a:rPr lang="ru-RU" i="1" dirty="0" smtClean="0"/>
                  <a:t>Y</a:t>
                </a:r>
                <a:r>
                  <a:rPr lang="ru-RU" i="1" baseline="-25000" dirty="0"/>
                  <a:t>i</a:t>
                </a:r>
                <a:r>
                  <a:rPr lang="ru-RU" baseline="30000" dirty="0"/>
                  <a:t>1</a:t>
                </a:r>
                <a:r>
                  <a:rPr lang="ru-RU" dirty="0" smtClean="0"/>
                  <a:t> </a:t>
                </a:r>
                <a:r>
                  <a:rPr lang="ru-RU" dirty="0"/>
                  <a:t>– соответственно масса, мольная доля, скорость поступления вещества в систему; </a:t>
                </a:r>
                <a:r>
                  <a:rPr lang="ru-RU" i="1" dirty="0" smtClean="0"/>
                  <a:t>M</a:t>
                </a:r>
                <a:r>
                  <a:rPr lang="ru-RU" i="1" baseline="-25000" dirty="0" smtClean="0"/>
                  <a:t>i</a:t>
                </a:r>
                <a:r>
                  <a:rPr lang="ru-RU" baseline="30000" dirty="0" smtClean="0"/>
                  <a:t>2</a:t>
                </a:r>
                <a:r>
                  <a:rPr lang="ru-RU" dirty="0" smtClean="0"/>
                  <a:t>, </a:t>
                </a:r>
                <a:r>
                  <a:rPr lang="ru-RU" i="1" dirty="0" smtClean="0"/>
                  <a:t>X</a:t>
                </a:r>
                <a:r>
                  <a:rPr lang="ru-RU" i="1" baseline="-25000" dirty="0"/>
                  <a:t>i</a:t>
                </a:r>
                <a:r>
                  <a:rPr lang="ru-RU" baseline="30000" dirty="0"/>
                  <a:t>2</a:t>
                </a:r>
                <a:r>
                  <a:rPr lang="ru-RU" dirty="0" smtClean="0"/>
                  <a:t>, </a:t>
                </a:r>
                <a:r>
                  <a:rPr lang="ru-RU" i="1" dirty="0"/>
                  <a:t>Y</a:t>
                </a:r>
                <a:r>
                  <a:rPr lang="ru-RU" dirty="0"/>
                  <a:t> </a:t>
                </a:r>
                <a:r>
                  <a:rPr lang="ru-RU" i="1" baseline="-25000" dirty="0" smtClean="0"/>
                  <a:t>i</a:t>
                </a:r>
                <a:r>
                  <a:rPr lang="ru-RU" baseline="30000" dirty="0" smtClean="0"/>
                  <a:t>2 </a:t>
                </a:r>
                <a:r>
                  <a:rPr lang="ru-RU" dirty="0" smtClean="0"/>
                  <a:t> </a:t>
                </a:r>
                <a:r>
                  <a:rPr lang="ru-RU" dirty="0"/>
                  <a:t>– соответственно масса, мольная доля, скорость выхода </a:t>
                </a:r>
                <a:r>
                  <a:rPr lang="ru-RU" dirty="0" smtClean="0"/>
                  <a:t>вещества из </a:t>
                </a:r>
                <a:r>
                  <a:rPr lang="ru-RU" dirty="0"/>
                  <a:t>системы.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7300"/>
                <a:ext cx="10934700" cy="4927600"/>
              </a:xfrm>
              <a:blipFill rotWithShape="0">
                <a:blip r:embed="rId2"/>
                <a:stretch>
                  <a:fillRect l="-1171" r="-1171" b="-29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3792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</p:spPr>
        <p:txBody>
          <a:bodyPr/>
          <a:lstStyle/>
          <a:p>
            <a:pPr algn="ctr"/>
            <a:r>
              <a:rPr lang="ru-RU" i="1" dirty="0"/>
              <a:t>Пример</a:t>
            </a:r>
            <a:r>
              <a:rPr lang="ru-RU" dirty="0"/>
              <a:t> </a:t>
            </a:r>
            <a:r>
              <a:rPr lang="ru-RU" i="1" dirty="0"/>
              <a:t>1.</a:t>
            </a:r>
            <a:r>
              <a:rPr 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" y="1155700"/>
            <a:ext cx="11010900" cy="50800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Определение расхода сточной воды с помощью метода индикатора. Задача формулируется следующим образом. Определить расход сточной воды с помощью введения индикатора в сток. В качестве индикатора используют краситель или любое вещество, которое достаточно просто анализируется в сточной воде. Для решения задачи составим материальный баланс сточной воды:</a:t>
            </a:r>
          </a:p>
          <a:p>
            <a:pPr marL="0" indent="0" algn="ctr">
              <a:buNone/>
            </a:pPr>
            <a:r>
              <a:rPr lang="ru-RU" i="1" dirty="0" smtClean="0"/>
              <a:t>W</a:t>
            </a:r>
            <a:r>
              <a:rPr lang="en-US" i="1" baseline="-25000" dirty="0" err="1"/>
              <a:t>i</a:t>
            </a:r>
            <a:r>
              <a:rPr lang="en-US" dirty="0"/>
              <a:t> </a:t>
            </a:r>
            <a:r>
              <a:rPr lang="ru-RU" dirty="0"/>
              <a:t>×</a:t>
            </a:r>
            <a:r>
              <a:rPr lang="ru-RU" i="1" dirty="0" err="1"/>
              <a:t>C</a:t>
            </a:r>
            <a:r>
              <a:rPr lang="ru-RU" dirty="0" err="1"/>
              <a:t>ф</a:t>
            </a:r>
            <a:r>
              <a:rPr lang="ru-RU" dirty="0"/>
              <a:t> +</a:t>
            </a:r>
            <a:r>
              <a:rPr lang="ru-RU" i="1" dirty="0" smtClean="0"/>
              <a:t>W</a:t>
            </a:r>
            <a:r>
              <a:rPr lang="ru-RU" baseline="-25000" dirty="0"/>
              <a:t>0</a:t>
            </a:r>
            <a:r>
              <a:rPr lang="ru-RU" dirty="0" smtClean="0"/>
              <a:t> </a:t>
            </a:r>
            <a:r>
              <a:rPr lang="ru-RU" dirty="0"/>
              <a:t>×</a:t>
            </a:r>
            <a:r>
              <a:rPr lang="ru-RU" i="1" dirty="0" smtClean="0"/>
              <a:t>C</a:t>
            </a:r>
            <a:r>
              <a:rPr lang="ru-RU" baseline="-25000" dirty="0"/>
              <a:t>0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i="1" dirty="0" err="1"/>
              <a:t>Ci</a:t>
            </a:r>
            <a:r>
              <a:rPr lang="ru-RU" dirty="0"/>
              <a:t> ×</a:t>
            </a:r>
            <a:r>
              <a:rPr lang="ru-RU" i="1" dirty="0" err="1"/>
              <a:t>Wx</a:t>
            </a:r>
            <a:r>
              <a:rPr lang="ru-RU" dirty="0"/>
              <a:t> +</a:t>
            </a:r>
            <a:r>
              <a:rPr lang="ru-RU" i="1" dirty="0" smtClean="0"/>
              <a:t>W</a:t>
            </a:r>
            <a:r>
              <a:rPr lang="ru-RU" baseline="-25000" dirty="0"/>
              <a:t>0</a:t>
            </a:r>
            <a:r>
              <a:rPr lang="ru-RU" dirty="0" smtClean="0"/>
              <a:t> </a:t>
            </a:r>
            <a:r>
              <a:rPr lang="ru-RU" dirty="0"/>
              <a:t>,</a:t>
            </a:r>
          </a:p>
          <a:p>
            <a:pPr marL="0" indent="0" algn="just">
              <a:buNone/>
            </a:pPr>
            <a:r>
              <a:rPr lang="ru-RU" dirty="0" smtClean="0"/>
              <a:t>где </a:t>
            </a:r>
            <a:r>
              <a:rPr lang="ru-RU" i="1" dirty="0" err="1"/>
              <a:t>W</a:t>
            </a:r>
            <a:r>
              <a:rPr lang="ru-RU" i="1" baseline="-25000" dirty="0" err="1"/>
              <a:t>x</a:t>
            </a:r>
            <a:r>
              <a:rPr lang="ru-RU" i="1" dirty="0"/>
              <a:t> </a:t>
            </a:r>
            <a:r>
              <a:rPr lang="ru-RU" dirty="0"/>
              <a:t>– расход сточной воды, м</a:t>
            </a:r>
            <a:r>
              <a:rPr lang="ru-RU" baseline="30000" dirty="0"/>
              <a:t>3</a:t>
            </a:r>
            <a:r>
              <a:rPr lang="ru-RU" dirty="0"/>
              <a:t>/с; </a:t>
            </a:r>
            <a:r>
              <a:rPr lang="ru-RU" i="1" dirty="0"/>
              <a:t>W</a:t>
            </a:r>
            <a:r>
              <a:rPr lang="ru-RU" baseline="-25000" dirty="0"/>
              <a:t>0</a:t>
            </a:r>
            <a:r>
              <a:rPr lang="ru-RU" dirty="0"/>
              <a:t>  – расход индикатора, постоянно вводимого в сток, </a:t>
            </a:r>
            <a:r>
              <a:rPr lang="ru-RU" dirty="0" smtClean="0"/>
              <a:t>м</a:t>
            </a:r>
            <a:r>
              <a:rPr lang="ru-RU" baseline="30000" dirty="0"/>
              <a:t>3</a:t>
            </a:r>
            <a:r>
              <a:rPr lang="ru-RU" dirty="0" smtClean="0"/>
              <a:t>/с</a:t>
            </a:r>
            <a:r>
              <a:rPr lang="ru-RU" dirty="0"/>
              <a:t>; </a:t>
            </a:r>
            <a:r>
              <a:rPr lang="ru-RU" i="1" dirty="0" err="1"/>
              <a:t>C</a:t>
            </a:r>
            <a:r>
              <a:rPr lang="ru-RU" dirty="0" err="1"/>
              <a:t>ф</a:t>
            </a:r>
            <a:r>
              <a:rPr lang="ru-RU" dirty="0"/>
              <a:t> – фоновая концентрация индикатора в сточной воде,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; </a:t>
            </a:r>
            <a:r>
              <a:rPr lang="ru-RU" i="1" dirty="0"/>
              <a:t>C</a:t>
            </a:r>
            <a:r>
              <a:rPr lang="ru-RU" baseline="-25000" dirty="0"/>
              <a:t>0</a:t>
            </a:r>
            <a:r>
              <a:rPr lang="ru-RU" dirty="0"/>
              <a:t>     – концентрация индикатора </a:t>
            </a:r>
            <a:r>
              <a:rPr lang="ru-RU" dirty="0" err="1" smtClean="0"/>
              <a:t>в</a:t>
            </a:r>
            <a:r>
              <a:rPr lang="ru-RU" dirty="0" err="1"/>
              <a:t>растворе</a:t>
            </a:r>
            <a:r>
              <a:rPr lang="ru-RU" dirty="0"/>
              <a:t>,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; </a:t>
            </a:r>
            <a:r>
              <a:rPr lang="ru-RU" i="1" dirty="0"/>
              <a:t>C</a:t>
            </a:r>
            <a:r>
              <a:rPr lang="ru-RU" dirty="0"/>
              <a:t> – концентрация индикатора в сточной воде после добавления раствора и его равномерного перемешивания со стоком,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773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635000"/>
                <a:ext cx="10807700" cy="5541963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dirty="0"/>
                  <a:t>Из уравнения материального баланса находим расход сточной воды: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 i="1"/>
                          <m:t>𝑊</m:t>
                        </m:r>
                      </m:e>
                      <m:sub>
                        <m:r>
                          <a:rPr lang="ru-RU" i="1"/>
                          <m:t>𝑥</m:t>
                        </m:r>
                      </m:sub>
                    </m:sSub>
                    <m:r>
                      <a:rPr lang="ru-RU" i="1"/>
                      <m:t>=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 i="1"/>
                          <m:t>𝑊</m:t>
                        </m:r>
                      </m:e>
                      <m:sub>
                        <m:r>
                          <a:rPr lang="ru-RU" i="1"/>
                          <m:t>0</m:t>
                        </m:r>
                      </m:sub>
                    </m:sSub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𝐶</m:t>
                            </m:r>
                          </m:e>
                          <m:sub>
                            <m:r>
                              <a:rPr lang="ru-RU" i="1"/>
                              <m:t>0</m:t>
                            </m:r>
                          </m:sub>
                        </m:sSub>
                        <m:r>
                          <a:rPr lang="ru-RU" i="1"/>
                          <m:t>−</m:t>
                        </m:r>
                        <m:r>
                          <a:rPr lang="ru-RU" i="1"/>
                          <m:t>𝐶</m:t>
                        </m:r>
                      </m:num>
                      <m:den>
                        <m:r>
                          <a:rPr lang="ru-RU" i="1"/>
                          <m:t>𝐶</m:t>
                        </m:r>
                        <m:r>
                          <a:rPr lang="ru-RU" i="1"/>
                          <m:t>−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𝐶</m:t>
                            </m:r>
                          </m:e>
                          <m:sub>
                            <m:r>
                              <a:rPr lang="ru-RU" i="1"/>
                              <m:t>ф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ru-RU" dirty="0" smtClean="0"/>
                  <a:t>Обычно </a:t>
                </a:r>
                <a:r>
                  <a:rPr lang="ru-RU" dirty="0"/>
                  <a:t>применяют такой индикатор, которого нет в сточной воде (</a:t>
                </a:r>
                <a:r>
                  <a:rPr lang="ru-RU" i="1" dirty="0" err="1"/>
                  <a:t>С</a:t>
                </a:r>
                <a:r>
                  <a:rPr lang="ru-RU" dirty="0" err="1"/>
                  <a:t>ф</a:t>
                </a:r>
                <a:r>
                  <a:rPr lang="ru-RU" dirty="0"/>
                  <a:t> = 0):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 i="1"/>
                          <m:t>𝑊</m:t>
                        </m:r>
                      </m:e>
                      <m:sub>
                        <m:r>
                          <a:rPr lang="ru-RU" i="1"/>
                          <m:t>𝑥</m:t>
                        </m:r>
                      </m:sub>
                    </m:sSub>
                    <m:r>
                      <a:rPr lang="ru-RU" i="1"/>
                      <m:t>=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 i="1"/>
                          <m:t>𝑊</m:t>
                        </m:r>
                      </m:e>
                      <m:sub>
                        <m:r>
                          <a:rPr lang="ru-RU" i="1"/>
                          <m:t>0</m:t>
                        </m:r>
                      </m:sub>
                    </m:sSub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a:rPr lang="ru-RU" i="1"/>
                              <m:t>𝐶</m:t>
                            </m:r>
                          </m:e>
                          <m:sub>
                            <m:r>
                              <a:rPr lang="ru-RU" i="1"/>
                              <m:t>0</m:t>
                            </m:r>
                          </m:sub>
                        </m:sSub>
                      </m:num>
                      <m:den>
                        <m:r>
                          <a:rPr lang="ru-RU" i="1"/>
                          <m:t>𝐶</m:t>
                        </m:r>
                        <m:r>
                          <a:rPr lang="ru-RU" i="1"/>
                          <m:t>−</m:t>
                        </m:r>
                        <m:r>
                          <a:rPr lang="ru-RU" i="1"/>
                          <m:t>1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635000"/>
                <a:ext cx="10807700" cy="5541963"/>
              </a:xfrm>
              <a:blipFill rotWithShape="0">
                <a:blip r:embed="rId2"/>
                <a:stretch>
                  <a:fillRect l="-621" r="-6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6595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6775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биологических очистных сооружений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663700"/>
            <a:ext cx="7048499" cy="374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7515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896600" cy="5529263"/>
          </a:xfrm>
        </p:spPr>
        <p:txBody>
          <a:bodyPr/>
          <a:lstStyle/>
          <a:p>
            <a:pPr marL="0" indent="0" algn="just">
              <a:lnSpc>
                <a:spcPct val="114000"/>
              </a:lnSpc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 очистных сооружений следит химическая лаборатория. Из лабораторных анализов известно, что на очистку 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поступило 100 кг загрязненной воды. Вода содержит 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.% твердых веществ, из них 70% – органические вещества, 30% – неорганические. Из отстойника 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удаляют суспензию, содержащую 6% твердых веществ, в том числе 50% органических. Составить баланс работы очистных сооружений.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материального баланса входящие компоненты – воду, органические, неорганические вещества – обозначим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Входящие компоненты –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760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610256"/>
            <a:ext cx="5994400" cy="5600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Составляем материальный баланс для точки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 баланс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11" name="Объект 1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421" y="610256"/>
            <a:ext cx="3098685" cy="2055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421" y="3996434"/>
            <a:ext cx="4750380" cy="175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383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7400"/>
            <a:ext cx="10642600" cy="53895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Неорганические твердые вещества в биологических очистных сооружениях не разлагаются и выводятся с осадком. Такие вещества называются сквозными компонентами.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 баланс для точки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означает, что биогаз образуется только из органических веществ: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=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 баланс для точки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=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5030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уравнений материального баланса для очистных сооружений имеет следующий вид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930400"/>
            <a:ext cx="4317999" cy="415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486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6100" cy="20605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Фундаментальным законом, устанавливающим правила функционирования биосферы, является закон физико-химического единства живого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(В.И. Вернадского)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92400"/>
            <a:ext cx="10934700" cy="3555999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живое вещество Земли физико-химически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естественно вытекает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вредное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одной части живого вещества не может быть безразлично для другой его части,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вредное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одних видов существ вредно и для других.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5AA-116D-493A-AB46-10FBE86B732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569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Решив систему уравнений, найдем параметры работы биологических очистных сооружений: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828800"/>
            <a:ext cx="2692400" cy="4178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52562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82600"/>
            <a:ext cx="10960100" cy="56943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dirty="0"/>
              <a:t>Составление уравнений материального баланса предполагает обработку имеющейся информации о процессе, которая состоит из следующих этапов:</a:t>
            </a:r>
          </a:p>
          <a:p>
            <a:pPr>
              <a:lnSpc>
                <a:spcPct val="110000"/>
              </a:lnSpc>
            </a:pPr>
            <a:r>
              <a:rPr lang="ru-RU" dirty="0"/>
              <a:t>– построение диаграммы или технологической схемы с учетом всех известных количественных параметров системы;</a:t>
            </a:r>
          </a:p>
          <a:p>
            <a:pPr>
              <a:lnSpc>
                <a:spcPct val="110000"/>
              </a:lnSpc>
            </a:pPr>
            <a:r>
              <a:rPr lang="ru-RU" dirty="0"/>
              <a:t>– нахождение граничных условий решения задачи;</a:t>
            </a:r>
          </a:p>
          <a:p>
            <a:pPr>
              <a:lnSpc>
                <a:spcPct val="110000"/>
              </a:lnSpc>
            </a:pPr>
            <a:r>
              <a:rPr lang="ru-RU" dirty="0"/>
              <a:t>– определение компонентов, которые проходят через систему, не изменяясь (сквозные компоненты);</a:t>
            </a:r>
          </a:p>
          <a:p>
            <a:pPr>
              <a:lnSpc>
                <a:spcPct val="110000"/>
              </a:lnSpc>
            </a:pPr>
            <a:r>
              <a:rPr lang="ru-RU" dirty="0"/>
              <a:t>– составление уравнений материального баланса; </a:t>
            </a:r>
            <a:endParaRPr lang="ru-RU" dirty="0" smtClean="0"/>
          </a:p>
          <a:p>
            <a:pPr>
              <a:lnSpc>
                <a:spcPct val="110000"/>
              </a:lnSpc>
            </a:pPr>
            <a:r>
              <a:rPr lang="ru-RU" dirty="0" smtClean="0"/>
              <a:t>– </a:t>
            </a:r>
            <a:r>
              <a:rPr lang="ru-RU" dirty="0"/>
              <a:t>решение системы уравнений;</a:t>
            </a:r>
          </a:p>
          <a:p>
            <a:pPr>
              <a:lnSpc>
                <a:spcPct val="110000"/>
              </a:lnSpc>
            </a:pPr>
            <a:r>
              <a:rPr lang="ru-RU" dirty="0"/>
              <a:t>– представление полученных результатов </a:t>
            </a:r>
            <a:r>
              <a:rPr lang="ru-RU" dirty="0" smtClean="0"/>
              <a:t>в </a:t>
            </a:r>
            <a:r>
              <a:rPr lang="ru-RU" dirty="0"/>
              <a:t>виде </a:t>
            </a:r>
            <a:r>
              <a:rPr lang="ru-RU" dirty="0" smtClean="0"/>
              <a:t>таблицы, состоящей </a:t>
            </a:r>
            <a:r>
              <a:rPr lang="ru-RU" dirty="0"/>
              <a:t>из приходной и расходной частей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1633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1468100" cy="75247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очистных сооружений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135334"/>
              </p:ext>
            </p:extLst>
          </p:nvPr>
        </p:nvGraphicFramePr>
        <p:xfrm>
          <a:off x="838200" y="1268752"/>
          <a:ext cx="10591799" cy="49296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3734"/>
                <a:gridCol w="1709101"/>
                <a:gridCol w="1429760"/>
                <a:gridCol w="1960343"/>
                <a:gridCol w="1709101"/>
                <a:gridCol w="1429760"/>
              </a:tblGrid>
              <a:tr h="482601">
                <a:tc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45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45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2000" spc="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69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сырья и продуктов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основного вещества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вещества,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конечных продуктов, отходов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основного вещества,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вещества,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8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  <a:r>
                        <a:rPr lang="ru-RU" sz="20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8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ще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7348">
                <a:tc>
                  <a:txBody>
                    <a:bodyPr/>
                    <a:lstStyle/>
                    <a:p>
                      <a:pPr marR="8572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20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ие 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ще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кий 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8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spc="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000" spc="-1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кий </a:t>
                      </a:r>
                      <a:r>
                        <a:rPr lang="ru-RU" sz="20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8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</a:t>
                      </a:r>
                      <a:r>
                        <a:rPr lang="ru-RU" sz="2000" spc="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2000" spc="-1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spc="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5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02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материального баланса водоснабжения города питьевой водой.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90700"/>
            <a:ext cx="10756900" cy="438626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/>
              <a:t>В городскую систему водоснабжения поступает вода из артезианской скважины со скоростью 1 м</a:t>
            </a:r>
            <a:r>
              <a:rPr lang="ru-RU" baseline="30000" dirty="0"/>
              <a:t>3</a:t>
            </a:r>
            <a:r>
              <a:rPr lang="ru-RU" dirty="0"/>
              <a:t>/с. Концентрация солей в воде равна 10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, </a:t>
            </a:r>
            <a:r>
              <a:rPr lang="ru-RU" dirty="0"/>
              <a:t>поэтому часть воды пропускают через опреснительную установку. Из опреснительной установки вода идет в бак смешения с содержанием солей 0,1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. </a:t>
            </a:r>
            <a:r>
              <a:rPr lang="ru-RU" dirty="0"/>
              <a:t>Санитарные нормы содержания солей в воде – 0,5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.</a:t>
            </a:r>
            <a:endParaRPr lang="ru-RU" dirty="0"/>
          </a:p>
          <a:p>
            <a:pPr algn="just">
              <a:lnSpc>
                <a:spcPct val="120000"/>
              </a:lnSpc>
            </a:pPr>
            <a:r>
              <a:rPr lang="ru-RU" dirty="0"/>
              <a:t>Составить материальный баланс водоснабжения, если из опреснительной установки выходит рассол с концентрацией солей 40,5 </a:t>
            </a:r>
            <a:r>
              <a:rPr lang="ru-RU" dirty="0" smtClean="0"/>
              <a:t>кг/м</a:t>
            </a:r>
            <a:r>
              <a:rPr lang="ru-RU" baseline="30000" dirty="0"/>
              <a:t>3</a:t>
            </a:r>
            <a:r>
              <a:rPr lang="ru-RU" dirty="0" smtClean="0"/>
              <a:t>.</a:t>
            </a:r>
            <a:endParaRPr lang="ru-RU" dirty="0"/>
          </a:p>
          <a:p>
            <a:pPr algn="just">
              <a:lnSpc>
                <a:spcPct val="120000"/>
              </a:lnSpc>
            </a:pPr>
            <a:r>
              <a:rPr lang="ru-RU" dirty="0"/>
              <a:t>Обозначения: </a:t>
            </a:r>
            <a:r>
              <a:rPr lang="ru-RU" i="1" dirty="0"/>
              <a:t>Х</a:t>
            </a:r>
            <a:r>
              <a:rPr lang="ru-RU" dirty="0"/>
              <a:t> – производительность опреснительной установки, </a:t>
            </a:r>
            <a:r>
              <a:rPr lang="ru-RU" dirty="0" smtClean="0"/>
              <a:t>м</a:t>
            </a:r>
            <a:r>
              <a:rPr lang="ru-RU" baseline="30000" dirty="0"/>
              <a:t>3</a:t>
            </a:r>
            <a:r>
              <a:rPr lang="ru-RU" dirty="0" smtClean="0"/>
              <a:t>/с</a:t>
            </a:r>
            <a:r>
              <a:rPr lang="ru-RU" dirty="0"/>
              <a:t>; </a:t>
            </a:r>
            <a:r>
              <a:rPr lang="ru-RU" i="1" dirty="0"/>
              <a:t>Х</a:t>
            </a:r>
            <a:r>
              <a:rPr lang="ru-RU" dirty="0"/>
              <a:t> – скорость вывода рассола из опреснительной установки, </a:t>
            </a:r>
            <a:r>
              <a:rPr lang="ru-RU" dirty="0" smtClean="0"/>
              <a:t>м</a:t>
            </a:r>
            <a:r>
              <a:rPr lang="ru-RU" baseline="30000" dirty="0"/>
              <a:t>3</a:t>
            </a:r>
            <a:r>
              <a:rPr lang="ru-RU" dirty="0" smtClean="0"/>
              <a:t>/с.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8730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83900" cy="1552575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уравнений материального баланса имеет такой вид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84400"/>
            <a:ext cx="6718299" cy="248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656335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9300"/>
            <a:ext cx="10795000" cy="5427663"/>
          </a:xfrm>
        </p:spPr>
        <p:txBody>
          <a:bodyPr/>
          <a:lstStyle/>
          <a:p>
            <a:pPr algn="just"/>
            <a:r>
              <a:rPr lang="ru-RU" dirty="0"/>
              <a:t>Необходимо обратить внимание на то, что система уравнений материального баланса	составлена для трех точек, а число неизвестных равно двум, поэтому первое уравнение после преобразования превращается в тождество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Преобразуем и решим систему уравнений с точностью до двух значащих цифр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4" y="3587114"/>
            <a:ext cx="4695825" cy="2356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443899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4525"/>
            <a:ext cx="10693400" cy="159067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удобства интерпретации полученные данные представим в виде матрицы: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89200"/>
            <a:ext cx="4813300" cy="308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2693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1500"/>
            <a:ext cx="10642600" cy="56054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В экологической системе материальные балансы составляют на основе приходных и расходных частей всех компонентов. Наиболее важные балансы экологических систем относятся к воде, питательным веществам, от которых зависит функционирование природы, отдельных элементов, участвующих в круговороте веществ.</a:t>
            </a:r>
          </a:p>
          <a:p>
            <a:pPr algn="just"/>
            <a:r>
              <a:rPr lang="ru-RU" dirty="0"/>
              <a:t>Водный баланс составляют для круговорота воды в отдельном регионе или для планеты в целом; водохозяйственный баланс отражает количественное сопоставление водных ресурсов в пределах отдельного региона. Примеры других балансов экологических систем: газовый баланс, частный случай газового баланса – кислородный баланс; баланс экологических компонентов – количественное сочетание газов, воды, субстратов, растений-продуцентов, животных и других организмов, обеспечивающих экологическое равновесие определенного типа.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FD0A-107A-4FAF-85CC-9889473FF8FE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068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895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  <p:pic>
        <p:nvPicPr>
          <p:cNvPr id="5" name="Picture 5" descr="Колокольчи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906" y="3667125"/>
            <a:ext cx="3024187" cy="21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66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4785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сложный, многофункциональный организм, представляющий единое целое в данный период своего развития. Нарушение функциональных связей биосферы снижает устойчивость всей системы, изменяется баланс материальных, энергетических, информационных потоков,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охрана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живого способствует развитию человека и сохранению среды его обитания.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2921-2D1D-49B8-9454-EA4C012A76CC}" type="datetime1">
              <a:rPr lang="ru-RU" smtClean="0"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2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7207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преобразования, развития природы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качественный и количественный состав биосферы – в природе нет ничего вечного, все развивается по определенным законам.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7F86-28C4-408C-91AC-493F805D6466}" type="datetime1">
              <a:rPr lang="ru-RU" smtClean="0"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Пустовая Лариса Евгеньевна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92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3445</Words>
  <Application>Microsoft Office PowerPoint</Application>
  <PresentationFormat>Широкоэкранный</PresentationFormat>
  <Paragraphs>419</Paragraphs>
  <Slides>78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78</vt:i4>
      </vt:variant>
    </vt:vector>
  </HeadingPairs>
  <TitlesOfParts>
    <vt:vector size="84" baseType="lpstr">
      <vt:lpstr>Arial</vt:lpstr>
      <vt:lpstr>Calibri</vt:lpstr>
      <vt:lpstr>Calibri Light</vt:lpstr>
      <vt:lpstr>Cambria Math</vt:lpstr>
      <vt:lpstr>Times New Roman</vt:lpstr>
      <vt:lpstr>Тема Office</vt:lpstr>
      <vt:lpstr>МОНИТОРИНГ БЕЗОПАСНОСТИ</vt:lpstr>
      <vt:lpstr>1. Развитие биосферы  под воздействием деятельности человека</vt:lpstr>
      <vt:lpstr>Презентация PowerPoint</vt:lpstr>
      <vt:lpstr>Презентация PowerPoint</vt:lpstr>
      <vt:lpstr>2. Законы развития  экологических систем</vt:lpstr>
      <vt:lpstr>Презентация PowerPoint</vt:lpstr>
      <vt:lpstr>Фундаментальным законом, устанавливающим правила функционирования биосферы, является закон физико-химического единства живого вещества  (В.И. Вернадского)</vt:lpstr>
      <vt:lpstr>2-ое следствие: </vt:lpstr>
      <vt:lpstr>Закон преобразования, развития природы указывает на качественный и количественный состав биосферы – в природе нет ничего вечного, все развивается по определенным законам. </vt:lpstr>
      <vt:lpstr>Закон  системной организации, усложнения биосферы – развитие живых организмов приводит к усложнению, разделению функций,  возрастанию дифференциации  между отдельными частями системы.</vt:lpstr>
      <vt:lpstr> Законы преобразования, развития системы и организации, усложнения биосферы связаны со способностью живого вещества к самоорганизации – изменению, усложнению, дифференциации. </vt:lpstr>
      <vt:lpstr> Закон динамического природного равновесия устанавливает взаимосвязь между элементами биосферы в виде вещества, энергии, информации.   Изменение одних показателей, определяющих функционирование системы, оказывает влияние на другие параметры качественного и количественного характера. </vt:lpstr>
      <vt:lpstr>Следствия из закона динамического природного равновесия:</vt:lpstr>
      <vt:lpstr>3. Системный подход проведения мониторинга и экспертизы безопасности жизнедеятельности</vt:lpstr>
      <vt:lpstr>Предпосылки  устойчивого, эволюционного развития биосферы:</vt:lpstr>
      <vt:lpstr>Системная организация и усложнение биосферы проявляются в форме закона снижения энергетической эффективности природопользования.  По мере развития общества возрастают энергетические затраты на производство продукции: добыча сырья, топлива, полезных ископаемых, продуктов питания, промышленной продукции, воспроизводство среды обитания.</vt:lpstr>
      <vt:lpstr>Закон снижения энергетической эффективности природопользования имеет несколько важных следствий:</vt:lpstr>
      <vt:lpstr>Воздействие деятельности человека, влияния, процесса на природную среду проводят путем мониторинга и анализа потоков. Поток – это изменение компонента в единицу времени.   Различают поток и удельный поток, отнесенный к единице площади границы раздела системы: Р=dK/dt;               P_s=1/S  dK/dt где   P,    PS – соответственно поток,      удельный поток;  K – количество компонента;      t – время;      S – площадь системы. </vt:lpstr>
      <vt:lpstr>Основные потоки:  - поток вещества, кг/с, кг/м2·с;  - поток энергии, Дж/с, Дж/м2·с;  - поток информации, ед. инф. /с, ед.инф./м2· с. Зависимость между входящими и выходящими потоками называют балансом системы.  Пример - водный баланс Земли, учитывающий потоки воды в виде осадков, испарений с поверхности суши и океанов. </vt:lpstr>
      <vt:lpstr>Баланс является основой составления круговорота компонентов – циклического перераспределения во времени вещества, энергии, информации. В биосфере постоянно совершаются круговороты компонентов, входящих в состав живых и неживых веществ. Движущая сила круговорота состоит из энергии солнечного излучения и вещества планеты. </vt:lpstr>
      <vt:lpstr>Функции  живого вещества</vt:lpstr>
      <vt:lpstr>Презентация PowerPoint</vt:lpstr>
      <vt:lpstr>Презентация PowerPoint</vt:lpstr>
      <vt:lpstr>Презентация PowerPoint</vt:lpstr>
      <vt:lpstr>Процессы, связанные с поступлением вредных веществ в экологические системы и нарушением баланса между компонентами природной среды, называют загрязнением окружающей природы. Основными источниками загрязнений и вредных воздействий являются: – энергетические устройства, сжигающие твердое, жидкое, газообразное, ядерное топливо; – транспортные средства; – промышленные и сельскохозяйственные предприятия; – естественные природные процессы; – бытовая деятельность человека.</vt:lpstr>
      <vt:lpstr>Основной метод защиты природы заключается в создании технологий и производств, не нарушающих природных циклов и круговоротов в биосфере. Создание безотходных и малоотходных технологий – одно из направлений защиты природы от загрязнения, заключающееся в создании технологической системы,  не нарушающей потоков вещества, энергии, информации, сохраняющей устойчивое развитие системы.  </vt:lpstr>
      <vt:lpstr>Основные направления охраны природы:</vt:lpstr>
      <vt:lpstr>Направления охраны биосферы по структурам промышленных производств:</vt:lpstr>
      <vt:lpstr>Основное направление развития общества – создание производственных, научных, технических, социально-политических, культурных систем, способных реализовать главную цель в развитии биосферы – ее устойчивость.  Научно-технический прогресс – это высшая форма организации живой материи, с помощью которой природа осуществляет эволюционное, устойчивое развитие.  Устойчивое развитие биосферы происходит как следствие совершенствования орудий труда, средств труда, производственных, социальных, политических, культурных отношений. По своей сути научно-технический прогресс – это движущая сила, основной фактор создания способа производства в широком понимании этого слова.</vt:lpstr>
      <vt:lpstr>4. Рациональное использование энергии – основа устойчивого развития биосферы</vt:lpstr>
      <vt:lpstr>Термодина́мика  —изучает наиболее общие свойства макроскопических систем и способы передачи и превращения энергии в таких системах.  Существует несколько положений, касающихся применения начал термодинамики к биологическим процессам. Согласно одному из них, законы термодинамики не применяют для описания высших форм движения материи – биологического, общественного. Более высокая форма движения материи содержит в себе физические формы, но не сводится к ним.</vt:lpstr>
      <vt:lpstr>Презентация PowerPoint</vt:lpstr>
      <vt:lpstr>Презентация PowerPoint</vt:lpstr>
      <vt:lpstr>Согласно принципу Больцмана, связь между энтропией и вероятностью нахождения системы в данном состоянии определена формулой   S = klnW ,   где S – энтропия системы, Дж/кмоль·град;  W – вероятность;  k – постоянная Больцмана, Дж/моль∙град.</vt:lpstr>
      <vt:lpstr>Презентация PowerPoint</vt:lpstr>
      <vt:lpstr>Из закона возрастания энтропии вытекает следующее следствие.  Если в природе имеются системы, в которых самопроизвольно протекают процессы, сопровождающиеся снижением энтропии,  то в них время имеет обратное направление. </vt:lpstr>
      <vt:lpstr>Презентация PowerPoint</vt:lpstr>
      <vt:lpstr>Презентация PowerPoint</vt:lpstr>
      <vt:lpstr>Предположим, в систему вводится 100 кДж эксергии – энергии, способной превратиться в работу, а выводится 40 кДж. Система потеряла 60 кДж эксергии. Суммарная величина потерь эксергии равна разности входящих и выходящих эксергий:  Э^П=∑1_(i=1)^N▒Э_i^вх -∑1_(i=1)^M▒Э_i^вых . При обратимом процессе эксергетические потери всегда равны нулю, так как эксергия обладает свойством аддитивности:  Э^П=∑1_(i=1)^N▒Э_i^вх -∑1_(i=1)^M▒Э_i^вых =0.</vt:lpstr>
      <vt:lpstr>Определив потери эксергии, рассчитаем  эксергический коэффициент полезного действия (КПД), характеризующий степень идеальности протекающих процессов: η=1-(∑1_(i=1)^N▒Э_i^П /∑1_(i=1)^M▒Э_i^вых ) </vt:lpstr>
      <vt:lpstr>Эксергия связана с термодинамическими функциями состояния:   ∆G = ∆ H -T ∆ S = Э_ф^1 ; ∆ F = ∆ U -T ∆ S = Э_ф^Г ; ΔX=∑1_(i=1)^N▒〖ΔM_i n_i 〗=Э_x   где Эф – физическая эксергия, равная максимальной работе изобарно-изотермического или изохорно-изотермического потенциала;  Δmi , ni – изменение химического потенциала, число молей системы;  ΔH – энтальпия; ΔU – внутренняя энергия; ΔХ – химический потенциал;  ЭХ – химическая эксергия, равная химическому потенциалу системы ΔХ;  ΔG, ΔF – изобарный и изохорный потенциалы.</vt:lpstr>
      <vt:lpstr>При совершении работы за счет кинетической или потенциальной энергии эксергия равна кинетической и потенциальной энергии:   ЭK =WK ; ЭП =WП ,   где ЭK – кинетическая эксергия;  ЭП – потенциальная эксергия;  WK , WП – соответственно кинетическая и потенциальная энергия.</vt:lpstr>
      <vt:lpstr>Суммарную систему эксергии находят по формулам:  Э1 = ЭК +ЭП +Э_ф^1 +ЭX     –  изобарно-изотермический процесс;  Э2 = ЭК +ЭП +Э_ф^2  +ЭX     –  изохорно-изотермический процесс.</vt:lpstr>
      <vt:lpstr>Выразим величины эксергии через стоимости процессов ущерба экологической системе, оценим процесс с точки зрения экономики, т.е. проведем эксергический анализ:   С=∑1_(i=1)^N▒〖〖ΔС〗_i Э_i 〗+∑1_(i=1)^N▒K_i +∑1_(i=1)^N▒Y_i    где Сi – стоимость единицы эксергии;  Эi – количество эксергии;  Ki – затраты на производство эксергии;  Yi – ущерб экологической системе от реализации процесса.</vt:lpstr>
      <vt:lpstr>Рассмотрев несколько вариантов, проводят оптимальное проектирование технологического процесса или предприятия из условия минимума стоимостных затрат: minC=min{∑1_(i=1)^N▒〖〖ΔС〗_i Э_i 〗+∑1_(i=1)^N▒K_i +∑1_(i=1)^N▒Y_i }. </vt:lpstr>
      <vt:lpstr>Эффективность использования энергетических ресурсов зависит от коэффициента полезного действия преобразования одной формы энергии в другую.</vt:lpstr>
      <vt:lpstr>Презентация PowerPoint</vt:lpstr>
      <vt:lpstr>Количество теплоты, теряемое безвозвратно, равно произведению температуры на изменение энтропии –  это связанная теплота.  Применение термодинамических методов анализа позволяет оценивать эффективность преобразования различных форм энергии в тепловых процессах.</vt:lpstr>
      <vt:lpstr>Схема получения электрической энергии на ТЭС</vt:lpstr>
      <vt:lpstr>Рассмотренная цепь превращения приводит к суммарному коэффициенту использования энергии, запасенной в топливе, равному 32%: η = 0,85×0,40×0,95 = 0,32. На тепловой электростанции около 68% энергии теряется в окружающей среде, нарушая сложившийся тепловой баланс. Источники энергии требуют энергетических затрат на переработку и добычу топлива.  Эти затраты необходимо учитывать в коэффициенте полезного действия процесса. </vt:lpstr>
      <vt:lpstr>Презентация PowerPoint</vt:lpstr>
      <vt:lpstr>Тепловой баланс газификации угля</vt:lpstr>
      <vt:lpstr>Коэффициент полезного действия электростанции, работающей на синтез-газе из газифицированного угля, равен 24%:   η = 0,85×0,4×0,95×0,75 = 0,24,   где 0,75 – КПД газификации угля с учетом сгорания смол, фенолов, масел, аммиака, серы. Электростанция, работающая на синтез-газе, имеет еще более низкий КПД: η = 0,85×0,4×0,95×0,6 = 0,19,   где 0,6 – КПД газификации угля без учета теплоты сгорания смол, фенолов, масел, аммиака, серы. Составив тепловые балансы различных вариантов использования топлива, выбирают наиболее рациональный путь применения.</vt:lpstr>
      <vt:lpstr>Презентация PowerPoint</vt:lpstr>
      <vt:lpstr>Презентация PowerPoint</vt:lpstr>
      <vt:lpstr> Четвертая часть всей получаемой энергии расходуется на транспортные нужды. Наиболее расточительный потребитель энергии – автомобиль. Автомобильный транспорт потребляет более половины всей энергии, расходуемой на транспортные нужды. Принципы рационального использования энергии в промышленности и на транспорте осуществляют различными методами.</vt:lpstr>
      <vt:lpstr>Презентация PowerPoint</vt:lpstr>
      <vt:lpstr>Презентация PowerPoint</vt:lpstr>
      <vt:lpstr>Презентация PowerPoint</vt:lpstr>
      <vt:lpstr>Презентация PowerPoint</vt:lpstr>
      <vt:lpstr>1.5. Материальный баланс</vt:lpstr>
      <vt:lpstr>Основные уравнения материального баланса следующие:</vt:lpstr>
      <vt:lpstr>Пример 1. </vt:lpstr>
      <vt:lpstr>Презентация PowerPoint</vt:lpstr>
      <vt:lpstr>Пример 2. Работа биологических очистных сооружений </vt:lpstr>
      <vt:lpstr>Презентация PowerPoint</vt:lpstr>
      <vt:lpstr>Составляем материальный баланс для точки А:       Материальный баланс  для точки D:  </vt:lpstr>
      <vt:lpstr>Презентация PowerPoint</vt:lpstr>
      <vt:lpstr>Система уравнений материального баланса для очистных сооружений имеет следующий вид:</vt:lpstr>
      <vt:lpstr>Решив систему уравнений, найдем параметры работы биологических очистных сооружений:</vt:lpstr>
      <vt:lpstr>Презентация PowerPoint</vt:lpstr>
      <vt:lpstr>Материальный баланс биологических очистных сооружений</vt:lpstr>
      <vt:lpstr>Пример 3. Составление материального баланса водоснабжения города питьевой водой.</vt:lpstr>
      <vt:lpstr>Система уравнений материального баланса имеет такой вид:</vt:lpstr>
      <vt:lpstr>Презентация PowerPoint</vt:lpstr>
      <vt:lpstr>Для удобства интерпретации полученные данные представим в виде матрицы:</vt:lpstr>
      <vt:lpstr>Презентация PowerPoint</vt:lpstr>
      <vt:lpstr>Спасибо за внимание!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БЕЗОПАСНОСТИ</dc:title>
  <dc:creator>Larisa</dc:creator>
  <cp:lastModifiedBy>Larisa</cp:lastModifiedBy>
  <cp:revision>28</cp:revision>
  <dcterms:created xsi:type="dcterms:W3CDTF">2017-02-07T17:49:32Z</dcterms:created>
  <dcterms:modified xsi:type="dcterms:W3CDTF">2017-02-27T10:48:04Z</dcterms:modified>
</cp:coreProperties>
</file>