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1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59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96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2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75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43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0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15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6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3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33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985DD-2EF4-4247-936A-AB3F4BEE26D7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E346E-E227-4677-A462-6130E2E98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48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4632" cy="29077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   4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Специальные</a:t>
            </a:r>
            <a:r>
              <a:rPr lang="ru-RU" dirty="0" smtClean="0"/>
              <a:t> </a:t>
            </a:r>
            <a:r>
              <a:rPr lang="ru-RU" b="1" dirty="0"/>
              <a:t>методы</a:t>
            </a:r>
            <a:r>
              <a:rPr lang="ru-RU" dirty="0"/>
              <a:t> </a:t>
            </a:r>
            <a:r>
              <a:rPr lang="ru-RU" b="1" dirty="0"/>
              <a:t>расчетов</a:t>
            </a:r>
            <a:r>
              <a:rPr lang="ru-RU" dirty="0"/>
              <a:t> </a:t>
            </a:r>
            <a:r>
              <a:rPr lang="ru-RU" b="1" dirty="0"/>
              <a:t>количества</a:t>
            </a:r>
            <a:r>
              <a:rPr lang="ru-RU" dirty="0"/>
              <a:t> </a:t>
            </a:r>
            <a:r>
              <a:rPr lang="ru-RU" b="1" dirty="0"/>
              <a:t>загрязняющих</a:t>
            </a:r>
            <a:r>
              <a:rPr lang="ru-RU" dirty="0"/>
              <a:t> </a:t>
            </a:r>
            <a:r>
              <a:rPr lang="ru-RU" b="1" dirty="0"/>
              <a:t>веществ,</a:t>
            </a:r>
            <a:r>
              <a:rPr lang="ru-RU" dirty="0"/>
              <a:t> </a:t>
            </a:r>
            <a:r>
              <a:rPr lang="ru-RU" b="1" dirty="0"/>
              <a:t>поступающих</a:t>
            </a:r>
            <a:r>
              <a:rPr lang="ru-RU" dirty="0"/>
              <a:t> </a:t>
            </a:r>
            <a:r>
              <a:rPr lang="ru-RU" b="1" dirty="0"/>
              <a:t>в</a:t>
            </a:r>
            <a:r>
              <a:rPr lang="ru-RU" dirty="0"/>
              <a:t> </a:t>
            </a:r>
            <a:r>
              <a:rPr lang="ru-RU" b="1" dirty="0"/>
              <a:t>экологические</a:t>
            </a:r>
            <a:r>
              <a:rPr lang="ru-RU" dirty="0"/>
              <a:t> </a:t>
            </a:r>
            <a:r>
              <a:rPr lang="ru-RU" b="1" dirty="0"/>
              <a:t>системы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69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Параметры,</a:t>
            </a:r>
            <a:r>
              <a:rPr lang="ru-RU" sz="3200" dirty="0"/>
              <a:t> </a:t>
            </a:r>
            <a:r>
              <a:rPr lang="ru-RU" sz="3200" b="1" dirty="0"/>
              <a:t>характеризующие</a:t>
            </a:r>
            <a:r>
              <a:rPr lang="ru-RU" sz="3200" dirty="0"/>
              <a:t> </a:t>
            </a:r>
            <a:r>
              <a:rPr lang="ru-RU" sz="3200" b="1" dirty="0"/>
              <a:t>выбросы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загрязняющих</a:t>
            </a:r>
            <a:r>
              <a:rPr lang="ru-RU" sz="3200" dirty="0"/>
              <a:t> </a:t>
            </a:r>
            <a:r>
              <a:rPr lang="ru-RU" sz="3200" b="1" dirty="0" smtClean="0"/>
              <a:t>веществ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6118"/>
            <a:ext cx="78581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298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6048672"/>
          </a:xfrm>
        </p:spPr>
        <p:txBody>
          <a:bodyPr>
            <a:normAutofit lnSpcReduction="10000"/>
          </a:bodyPr>
          <a:lstStyle/>
          <a:p>
            <a:r>
              <a:rPr lang="ru-RU" sz="2400" b="1" i="1" dirty="0"/>
              <a:t>Пример</a:t>
            </a:r>
            <a:r>
              <a:rPr lang="ru-RU" sz="2400" b="1" dirty="0"/>
              <a:t>	</a:t>
            </a:r>
            <a:r>
              <a:rPr lang="ru-RU" sz="2400" b="1" i="1" dirty="0"/>
              <a:t>2.</a:t>
            </a:r>
            <a:r>
              <a:rPr lang="ru-RU" sz="2400" dirty="0"/>
              <a:t>	Определить	количество	твердых	веществ, поступающих в атмосферу при сжигании каменного угля в топке с неподвижной решеткой. Расход топлива 200 кг/ч. Коэффициент полезного действия золоуловителя равен 0,7; </a:t>
            </a:r>
            <a:r>
              <a:rPr lang="ru-RU" sz="2400" i="1" dirty="0"/>
              <a:t>А</a:t>
            </a:r>
            <a:r>
              <a:rPr lang="ru-RU" sz="2400" dirty="0"/>
              <a:t>р = 28%.</a:t>
            </a:r>
          </a:p>
          <a:p>
            <a:r>
              <a:rPr lang="ru-RU" sz="2400" b="1" i="1" dirty="0"/>
              <a:t>Решение</a:t>
            </a:r>
            <a:r>
              <a:rPr lang="ru-RU" sz="2400" b="1" dirty="0"/>
              <a:t>. </a:t>
            </a:r>
            <a:r>
              <a:rPr lang="ru-RU" sz="2400" dirty="0"/>
              <a:t>Коэффициент для угля и топки с неподвижной решеткой равен 0,0023. Рассчитываем количество твердых веществ, поступающих в атмосферу:</a:t>
            </a:r>
          </a:p>
          <a:p>
            <a:r>
              <a:rPr lang="ru-RU" sz="2400" dirty="0"/>
              <a:t> </a:t>
            </a:r>
            <a:r>
              <a:rPr lang="ru-RU" sz="2400" i="1" dirty="0" err="1" smtClean="0"/>
              <a:t>М</a:t>
            </a:r>
            <a:r>
              <a:rPr lang="ru-RU" sz="2400" dirty="0" err="1" smtClean="0"/>
              <a:t>тв</a:t>
            </a:r>
            <a:r>
              <a:rPr lang="ru-RU" sz="2400" dirty="0" smtClean="0"/>
              <a:t> </a:t>
            </a:r>
            <a:r>
              <a:rPr lang="ru-RU" sz="2400" dirty="0"/>
              <a:t>= 200 · 0,0023 ∙ 28 (1 – 0,7) = 3,86 кг/ч.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Количество оксида углерода (II) рассчитывают по формуле</a:t>
            </a:r>
          </a:p>
          <a:p>
            <a:endParaRPr lang="ru-RU" sz="2400" dirty="0"/>
          </a:p>
          <a:p>
            <a:r>
              <a:rPr lang="ru-RU" sz="2400" dirty="0"/>
              <a:t>где </a:t>
            </a:r>
            <a:r>
              <a:rPr lang="ru-RU" sz="2400" i="1" dirty="0"/>
              <a:t>B</a:t>
            </a:r>
            <a:r>
              <a:rPr lang="ru-RU" sz="2400" dirty="0"/>
              <a:t> – расход топлива, кг/с, т/год; </a:t>
            </a:r>
            <a:r>
              <a:rPr lang="ru-RU" sz="2400" i="1" dirty="0"/>
              <a:t>C</a:t>
            </a:r>
            <a:r>
              <a:rPr lang="ru-RU" sz="2400" dirty="0"/>
              <a:t> – коэффициент, учитывающий выход вредного вещества при сгорании 1 т топлива или 1000 м3 газа;</a:t>
            </a:r>
          </a:p>
          <a:p>
            <a:r>
              <a:rPr lang="ru-RU" sz="2400" i="1" dirty="0"/>
              <a:t>q</a:t>
            </a:r>
            <a:r>
              <a:rPr lang="ru-RU" sz="2400" dirty="0"/>
              <a:t>4     – потери тепла вследствие механической неполноты сгорания топлива, %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005064"/>
            <a:ext cx="36576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438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91264" cy="5721499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где </a:t>
            </a:r>
            <a:r>
              <a:rPr lang="ru-RU" i="1" dirty="0"/>
              <a:t>q</a:t>
            </a:r>
            <a:r>
              <a:rPr lang="ru-RU" dirty="0"/>
              <a:t>3 – потери теплоты вследствие химической неполноты сгорания топлива, %; </a:t>
            </a:r>
            <a:r>
              <a:rPr lang="ru-RU" i="1" dirty="0"/>
              <a:t>R</a:t>
            </a:r>
            <a:r>
              <a:rPr lang="ru-RU" dirty="0"/>
              <a:t>	– коэффициент, учитывающий потери теплоты, обусловленные наличием в топливе оксида углерода (II); </a:t>
            </a:r>
            <a:r>
              <a:rPr lang="ru-RU" i="1" dirty="0" err="1"/>
              <a:t>Q</a:t>
            </a:r>
            <a:r>
              <a:rPr lang="ru-RU" dirty="0" err="1"/>
              <a:t>н</a:t>
            </a:r>
            <a:r>
              <a:rPr lang="ru-RU" dirty="0"/>
              <a:t> – теплота</a:t>
            </a:r>
          </a:p>
          <a:p>
            <a:r>
              <a:rPr lang="ru-RU" dirty="0"/>
              <a:t>сгорания топлива (обычно берут низшую теплоту сгорания), МДж/кг, МДж/м3</a:t>
            </a:r>
            <a:r>
              <a:rPr lang="ru-RU" dirty="0" smtClean="0"/>
              <a:t>.</a:t>
            </a:r>
          </a:p>
          <a:p>
            <a:r>
              <a:rPr lang="ru-RU" dirty="0"/>
              <a:t>Коэффициент </a:t>
            </a:r>
            <a:r>
              <a:rPr lang="ru-RU" i="1" dirty="0"/>
              <a:t>R</a:t>
            </a:r>
            <a:r>
              <a:rPr lang="ru-RU" dirty="0"/>
              <a:t> принимается для твердого топлива 1,0, для газа – 0,5, для мазута – 0,65.</a:t>
            </a:r>
          </a:p>
          <a:p>
            <a:r>
              <a:rPr lang="ru-RU" dirty="0"/>
              <a:t>В отсутствие эксплуатационных данных значения </a:t>
            </a:r>
            <a:r>
              <a:rPr lang="ru-RU" i="1" dirty="0"/>
              <a:t>q</a:t>
            </a:r>
            <a:r>
              <a:rPr lang="ru-RU" dirty="0"/>
              <a:t>3 , </a:t>
            </a:r>
            <a:r>
              <a:rPr lang="ru-RU" i="1" dirty="0"/>
              <a:t>q</a:t>
            </a:r>
            <a:r>
              <a:rPr lang="ru-RU" dirty="0"/>
              <a:t>4 берут по </a:t>
            </a:r>
            <a:r>
              <a:rPr lang="ru-RU" dirty="0" smtClean="0"/>
              <a:t>табл.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17621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798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46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4.1.</a:t>
            </a:r>
            <a:r>
              <a:rPr lang="ru-RU" sz="2400" dirty="0" smtClean="0"/>
              <a:t> </a:t>
            </a:r>
            <a:r>
              <a:rPr lang="ru-RU" sz="2400" b="1" dirty="0" smtClean="0"/>
              <a:t>Расчет</a:t>
            </a:r>
            <a:r>
              <a:rPr lang="ru-RU" sz="2400" dirty="0" smtClean="0"/>
              <a:t> </a:t>
            </a:r>
            <a:r>
              <a:rPr lang="ru-RU" sz="2400" b="1" dirty="0" smtClean="0"/>
              <a:t>количества</a:t>
            </a:r>
            <a:r>
              <a:rPr lang="ru-RU" sz="2400" dirty="0" smtClean="0"/>
              <a:t> </a:t>
            </a:r>
            <a:r>
              <a:rPr lang="ru-RU" sz="2400" b="1" dirty="0" smtClean="0"/>
              <a:t>загрязняющих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веществ,</a:t>
            </a:r>
            <a:r>
              <a:rPr lang="ru-RU" sz="2400" dirty="0" smtClean="0"/>
              <a:t> </a:t>
            </a:r>
            <a:r>
              <a:rPr lang="ru-RU" sz="2400" b="1" dirty="0" smtClean="0"/>
              <a:t>выделяющихся</a:t>
            </a:r>
            <a:r>
              <a:rPr lang="ru-RU" sz="2400" dirty="0" smtClean="0"/>
              <a:t> </a:t>
            </a:r>
            <a:r>
              <a:rPr lang="ru-RU" sz="2400" b="1" dirty="0" smtClean="0"/>
              <a:t>при</a:t>
            </a:r>
            <a:r>
              <a:rPr lang="ru-RU" sz="2400" dirty="0" smtClean="0"/>
              <a:t> </a:t>
            </a:r>
            <a:r>
              <a:rPr lang="ru-RU" sz="2400" b="1" dirty="0" smtClean="0"/>
              <a:t>горении</a:t>
            </a:r>
            <a:r>
              <a:rPr lang="ru-RU" sz="2400" dirty="0" smtClean="0"/>
              <a:t> </a:t>
            </a:r>
            <a:r>
              <a:rPr lang="ru-RU" sz="2400" b="1" dirty="0" smtClean="0"/>
              <a:t>топлива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78539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  <a:r>
              <a:rPr lang="ru-RU" dirty="0" smtClean="0"/>
              <a:t>При </a:t>
            </a:r>
            <a:r>
              <a:rPr lang="ru-RU" dirty="0"/>
              <a:t>сжигании твердого, жидкого, газообразного топлива в атмосферу попадают твердые частицы (зола, пыль, сажа), оксиды серы SO2, SO3, оксиды азота NO, NO2, оксиды углерода (I, II) CO, СО2, а также органические вещества. Выбросы загрязняющих веществ происходят вследствие неполного сгорания топлива и в результате перехода неорганических и других примесей в аэрозоли, пыль.</a:t>
            </a:r>
          </a:p>
          <a:p>
            <a:r>
              <a:rPr lang="ru-RU" dirty="0"/>
              <a:t>Выброс твердых частиц при горении топлива зависит от состава топлива,	конструкции	устройства,	где	происходит	горение, эффективности работы пылеулавливающих установок.</a:t>
            </a:r>
          </a:p>
          <a:p>
            <a:r>
              <a:rPr lang="ru-RU" dirty="0"/>
              <a:t>При сжигании угля с содержанием минеральной части до 15% вынос твердых частиц за пределы топочной камеры составляет 10– 13% от массы топлива, а остальная зола удаляется со шлаком; при сжигании угля, дров в атмосферу поступает в 10–20 раз больше твердых частиц, чем при сжигании жидкого топлива.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24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91264" cy="543346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Выброс	оксида	углерода	(II)	в	основном	зависит	от неудовлетворительного регулирования процесса горения. В небольших топливных установках, печах выброс оксида углерода (II) достигает 2% от массы топлива.</a:t>
            </a:r>
          </a:p>
          <a:p>
            <a:r>
              <a:rPr lang="ru-RU" dirty="0"/>
              <a:t>Содержащаяся в топливе сера переходит в сернистый ангидрид, поэтому количество оксидов серы, поступивших в атмосферу, определяется содержанием серы и ее соединений в топливе.</a:t>
            </a:r>
          </a:p>
          <a:p>
            <a:r>
              <a:rPr lang="ru-RU" dirty="0"/>
              <a:t>Оксиды азота образуются от сгорания	азотосодержащих соединений и в реакциях взаимодействия кислорода воздуха с азотом.</a:t>
            </a:r>
          </a:p>
          <a:p>
            <a:r>
              <a:rPr lang="ru-RU" dirty="0"/>
              <a:t>В процессе пиролиза углеводородных топлив получается канцерогенное вещество –</a:t>
            </a:r>
            <a:r>
              <a:rPr lang="ru-RU" dirty="0" err="1"/>
              <a:t>бензпирен</a:t>
            </a:r>
            <a:r>
              <a:rPr lang="ru-RU" dirty="0"/>
              <a:t> C20 H12. Образование </a:t>
            </a:r>
            <a:r>
              <a:rPr lang="ru-RU" dirty="0" err="1"/>
              <a:t>бензпирена</a:t>
            </a:r>
            <a:r>
              <a:rPr lang="ru-RU" dirty="0"/>
              <a:t> зависит от режима горения –температуры и количества кислорода.</a:t>
            </a:r>
          </a:p>
          <a:p>
            <a:r>
              <a:rPr lang="ru-RU" dirty="0"/>
              <a:t>Загрязнение атмосферы </a:t>
            </a:r>
            <a:r>
              <a:rPr lang="ru-RU" dirty="0" err="1"/>
              <a:t>бензпиреном</a:t>
            </a:r>
            <a:r>
              <a:rPr lang="ru-RU" dirty="0"/>
              <a:t> значительно возросло в связи с развитием автомобильного транспорта. Ежегодно в атмосферу попадает несколько тысяч тонн </a:t>
            </a:r>
            <a:r>
              <a:rPr lang="ru-RU" dirty="0" err="1"/>
              <a:t>бензпирена</a:t>
            </a:r>
            <a:r>
              <a:rPr lang="ru-RU" dirty="0"/>
              <a:t>, одного миллиграмма которого достаточно для того, чтобы вызвать рак легких или кожи. </a:t>
            </a:r>
            <a:r>
              <a:rPr lang="ru-RU" dirty="0" err="1"/>
              <a:t>Бензпирен</a:t>
            </a:r>
            <a:r>
              <a:rPr lang="ru-RU" dirty="0"/>
              <a:t> содержится в табачном дыме и является причиной заболевания многих курильщиков.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43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192688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Запишем	формальные	схемы	химических	реакций, протекающих при горении предельных углеводородов топлива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	Существуют </a:t>
            </a:r>
            <a:r>
              <a:rPr lang="ru-RU" sz="2400" dirty="0"/>
              <a:t>два метода расчета количества загрязняющих веществ образующихся при горении топлива:</a:t>
            </a:r>
          </a:p>
          <a:p>
            <a:r>
              <a:rPr lang="ru-RU" sz="2400" dirty="0"/>
              <a:t>–метод удельных показателей выбросов вредных веществ; </a:t>
            </a:r>
            <a:endParaRPr lang="ru-RU" sz="2400" dirty="0" smtClean="0"/>
          </a:p>
          <a:p>
            <a:r>
              <a:rPr lang="ru-RU" sz="2400" dirty="0" smtClean="0"/>
              <a:t>–</a:t>
            </a:r>
            <a:r>
              <a:rPr lang="ru-RU" sz="2400" dirty="0"/>
              <a:t>метод параметров работы технологического оборудования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268760"/>
            <a:ext cx="88201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211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91264" cy="5505475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Метод удельных показателей выбросов вредных веществ относится к упрощенному расчету. Этот метод дает оценочные суммарные количества вредных веществ, поступающих в атмосферу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/>
              <a:t>где </a:t>
            </a:r>
            <a:r>
              <a:rPr lang="ru-RU" sz="2400" i="1" dirty="0" err="1"/>
              <a:t>Mi</a:t>
            </a:r>
            <a:r>
              <a:rPr lang="ru-RU" sz="2400" dirty="0"/>
              <a:t>      – масса загрязняющего вещества, кг; </a:t>
            </a:r>
            <a:r>
              <a:rPr lang="ru-RU" sz="2400" i="1" dirty="0"/>
              <a:t>Q</a:t>
            </a:r>
            <a:r>
              <a:rPr lang="ru-RU" sz="2400" dirty="0"/>
              <a:t> – количество сжигаемого топлива, кг; </a:t>
            </a:r>
            <a:r>
              <a:rPr lang="ru-RU" sz="2400" i="1" dirty="0"/>
              <a:t>αi</a:t>
            </a:r>
            <a:r>
              <a:rPr lang="ru-RU" sz="2400" dirty="0"/>
              <a:t> –удельный показатель выброса, кг/кг; </a:t>
            </a:r>
            <a:r>
              <a:rPr lang="ru-RU" sz="2400" dirty="0" err="1"/>
              <a:t>η</a:t>
            </a:r>
            <a:r>
              <a:rPr lang="ru-RU" sz="2400" i="1" dirty="0" err="1"/>
              <a:t>i</a:t>
            </a:r>
            <a:r>
              <a:rPr lang="ru-RU" sz="2400" dirty="0"/>
              <a:t> – КПД газоочистки или золоуловителя.</a:t>
            </a:r>
          </a:p>
          <a:p>
            <a:r>
              <a:rPr lang="ru-RU" sz="2400" dirty="0"/>
              <a:t>Удельный показатель выброса вещества зависит от вида топлива, топочного устройства, условий сжигания горючего вещества.</a:t>
            </a:r>
          </a:p>
          <a:p>
            <a:r>
              <a:rPr lang="ru-RU" sz="2400" dirty="0"/>
              <a:t>В табл. </a:t>
            </a:r>
            <a:r>
              <a:rPr lang="ru-RU" sz="2400" dirty="0" smtClean="0"/>
              <a:t>даны </a:t>
            </a:r>
            <a:r>
              <a:rPr lang="ru-RU" sz="2400" dirty="0"/>
              <a:t>значения показателей выбросов веществ для различных видов топлива.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588" y="2276872"/>
            <a:ext cx="22860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09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Пример</a:t>
            </a:r>
            <a:r>
              <a:rPr lang="ru-RU" sz="2400" b="1" dirty="0" smtClean="0"/>
              <a:t>	</a:t>
            </a:r>
            <a:r>
              <a:rPr lang="ru-RU" sz="2400" b="1" i="1" dirty="0" smtClean="0"/>
              <a:t>1.</a:t>
            </a:r>
            <a:r>
              <a:rPr lang="ru-RU" sz="2400" dirty="0" smtClean="0"/>
              <a:t>	Оценить	количество	вредных веществ, выбрасываемых      в атмосферу тепловой электростанцией. Годовая потребность ТЭС в угле – 100 000 т. Газоочистные сооружения отсутствуют. ТЭС работает на угле Сахалинского месторождения.</a:t>
            </a:r>
          </a:p>
          <a:p>
            <a:r>
              <a:rPr lang="ru-RU" sz="2400" b="1" i="1" dirty="0" smtClean="0"/>
              <a:t>Решение.</a:t>
            </a:r>
            <a:r>
              <a:rPr lang="ru-RU" sz="2400" b="1" dirty="0" smtClean="0"/>
              <a:t> </a:t>
            </a:r>
            <a:r>
              <a:rPr lang="ru-RU" sz="2400" dirty="0" smtClean="0"/>
              <a:t>Для угля Сахалинского месторождения удельные показатели выбросов вредных веществ α(</a:t>
            </a:r>
            <a:r>
              <a:rPr lang="ru-RU" sz="2400" dirty="0" err="1" smtClean="0"/>
              <a:t>тв</a:t>
            </a:r>
            <a:r>
              <a:rPr lang="ru-RU" sz="2400" dirty="0" smtClean="0"/>
              <a:t>), α(SO2), α(CO), α(</a:t>
            </a:r>
            <a:r>
              <a:rPr lang="ru-RU" sz="2400" dirty="0" err="1" smtClean="0"/>
              <a:t>NO</a:t>
            </a:r>
            <a:r>
              <a:rPr lang="ru-RU" sz="2400" i="1" dirty="0" err="1" smtClean="0"/>
              <a:t>x</a:t>
            </a:r>
            <a:r>
              <a:rPr lang="ru-RU" sz="2400" dirty="0" smtClean="0"/>
              <a:t>), αб/п      соответственно равны 0,64; 0,0072; 0,049; 0,0019; 2∙10</a:t>
            </a:r>
            <a:r>
              <a:rPr lang="ru-RU" sz="2400" baseline="30000" dirty="0" smtClean="0"/>
              <a:t>-5</a:t>
            </a:r>
            <a:r>
              <a:rPr lang="ru-RU" sz="2400" dirty="0" smtClean="0"/>
              <a:t>. Рассчитываем массу выбросов: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4293096"/>
            <a:ext cx="46767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830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570186"/>
          </a:xfrm>
        </p:spPr>
        <p:txBody>
          <a:bodyPr>
            <a:normAutofit/>
          </a:bodyPr>
          <a:lstStyle/>
          <a:p>
            <a:r>
              <a:rPr lang="ru-RU" sz="2400" b="1" dirty="0"/>
              <a:t>Удельные</a:t>
            </a:r>
            <a:r>
              <a:rPr lang="ru-RU" sz="2400" dirty="0"/>
              <a:t> </a:t>
            </a:r>
            <a:r>
              <a:rPr lang="ru-RU" sz="2400" b="1" dirty="0"/>
              <a:t>показатели</a:t>
            </a:r>
            <a:r>
              <a:rPr lang="ru-RU" sz="2400" dirty="0"/>
              <a:t> </a:t>
            </a:r>
            <a:r>
              <a:rPr lang="ru-RU" sz="2400" b="1" dirty="0"/>
              <a:t>выбросов</a:t>
            </a:r>
            <a:r>
              <a:rPr lang="ru-RU" sz="2400" dirty="0"/>
              <a:t> </a:t>
            </a:r>
            <a:r>
              <a:rPr lang="ru-RU" sz="2400" b="1" dirty="0"/>
              <a:t>вредных</a:t>
            </a:r>
            <a:r>
              <a:rPr lang="ru-RU" sz="2400" dirty="0"/>
              <a:t> </a:t>
            </a:r>
            <a:r>
              <a:rPr lang="ru-RU" sz="2400" b="1" dirty="0"/>
              <a:t>веществ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при</a:t>
            </a:r>
            <a:r>
              <a:rPr lang="ru-RU" sz="2400" dirty="0"/>
              <a:t> </a:t>
            </a:r>
            <a:r>
              <a:rPr lang="ru-RU" sz="2400" b="1" dirty="0"/>
              <a:t>сгорании</a:t>
            </a:r>
            <a:r>
              <a:rPr lang="ru-RU" sz="2400" dirty="0"/>
              <a:t> </a:t>
            </a:r>
            <a:r>
              <a:rPr lang="ru-RU" sz="2400" b="1" dirty="0" smtClean="0"/>
              <a:t>топлива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19256" cy="40219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471738"/>
            <a:ext cx="87058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14" y="4386263"/>
            <a:ext cx="86677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443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При неизвестных удельных выбросах вредных веществ для данного вида топлива используют значения табл. 4.1. По табл. 4.1 определяют минимальный и максимальный выброс вредного вещества. Например, при сжигании угля Магаданского месторождения на ТЭС в количестве 100 000 т/год выделится (</a:t>
            </a:r>
            <a:r>
              <a:rPr lang="ru-RU" sz="2400" i="1" dirty="0" err="1"/>
              <a:t>ni</a:t>
            </a:r>
            <a:r>
              <a:rPr lang="ru-RU" sz="2400" dirty="0"/>
              <a:t> = 0):</a:t>
            </a:r>
          </a:p>
          <a:p>
            <a:r>
              <a:rPr lang="ru-RU" sz="2400" dirty="0" smtClean="0"/>
              <a:t>– </a:t>
            </a:r>
            <a:r>
              <a:rPr lang="ru-RU" sz="2400" dirty="0"/>
              <a:t>3000–8000 т/год твердых веществ; – 200–1000 т/год оксидов серы (IV);</a:t>
            </a:r>
          </a:p>
          <a:p>
            <a:r>
              <a:rPr lang="ru-RU" sz="2400" dirty="0"/>
              <a:t>– 2000–7000 т/год оксида углерода (II); – 100–200 т/год оксидов азота;</a:t>
            </a:r>
          </a:p>
          <a:p>
            <a:r>
              <a:rPr lang="ru-RU" sz="2400" dirty="0"/>
              <a:t>– 1–3 т/год </a:t>
            </a:r>
            <a:r>
              <a:rPr lang="ru-RU" sz="2400" dirty="0" err="1"/>
              <a:t>бензпирена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Определение выбросов загрязняющих веществ по параметрам работы	технологического	оборудования	основано	на	учете эксплуатационных характеристик устройств, в которых сжигается топливо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918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Количество золы и несгоревшего жидкого и твердого топлива рассчитывают по </a:t>
            </a:r>
            <a:r>
              <a:rPr lang="ru-RU" sz="2400" dirty="0" smtClean="0"/>
              <a:t>формуле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где </a:t>
            </a:r>
            <a:r>
              <a:rPr lang="ru-RU" sz="2400" i="1" dirty="0"/>
              <a:t>В</a:t>
            </a:r>
            <a:r>
              <a:rPr lang="ru-RU" sz="2400" dirty="0"/>
              <a:t> – расход топлива, г/с, т/год; </a:t>
            </a:r>
            <a:r>
              <a:rPr lang="ru-RU" sz="2400" i="1" dirty="0" err="1"/>
              <a:t>Ar</a:t>
            </a:r>
            <a:r>
              <a:rPr lang="ru-RU" sz="2400" dirty="0"/>
              <a:t>     – зольность топлива на рабочую массу, %; </a:t>
            </a:r>
            <a:r>
              <a:rPr lang="ru-RU" sz="2400" dirty="0" err="1"/>
              <a:t>η</a:t>
            </a:r>
            <a:r>
              <a:rPr lang="ru-RU" sz="2400" i="1" dirty="0" err="1"/>
              <a:t>i</a:t>
            </a:r>
            <a:r>
              <a:rPr lang="ru-RU" sz="2400" dirty="0"/>
              <a:t> – доля частиц, улавливаемых золоуловителями;</a:t>
            </a:r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где </a:t>
            </a:r>
            <a:r>
              <a:rPr lang="ru-RU" sz="2400" i="1" dirty="0" err="1"/>
              <a:t>а</a:t>
            </a:r>
            <a:r>
              <a:rPr lang="ru-RU" sz="2400" baseline="-25000" dirty="0" err="1"/>
              <a:t>ун</a:t>
            </a:r>
            <a:r>
              <a:rPr lang="ru-RU" sz="2400" dirty="0"/>
              <a:t>      – доля золы, уносимой дымовыми газами из котла; Г –</a:t>
            </a:r>
          </a:p>
          <a:p>
            <a:r>
              <a:rPr lang="ru-RU" sz="2400" dirty="0"/>
              <a:t>содержание горючего вещества в газах, %.</a:t>
            </a:r>
          </a:p>
          <a:p>
            <a:r>
              <a:rPr lang="ru-RU" sz="2400" dirty="0"/>
              <a:t>Значения </a:t>
            </a:r>
            <a:r>
              <a:rPr lang="ru-RU" sz="2400" i="1" dirty="0"/>
              <a:t>А,</a:t>
            </a:r>
            <a:r>
              <a:rPr lang="ru-RU" sz="2400" dirty="0"/>
              <a:t> </a:t>
            </a:r>
            <a:r>
              <a:rPr lang="ru-RU" sz="2400" i="1" dirty="0"/>
              <a:t>В,</a:t>
            </a:r>
            <a:r>
              <a:rPr lang="ru-RU" sz="2400" dirty="0"/>
              <a:t> Г принимают по средним показателям, характерным для данного вида топлива и топочного устройства.</a:t>
            </a:r>
          </a:p>
          <a:p>
            <a:r>
              <a:rPr lang="ru-RU" sz="2400" dirty="0"/>
              <a:t>Для удобства и простоты расчетов в табл. </a:t>
            </a:r>
            <a:r>
              <a:rPr lang="ru-RU" sz="2400" dirty="0" smtClean="0"/>
              <a:t>представлены </a:t>
            </a:r>
            <a:r>
              <a:rPr lang="ru-RU" sz="2400" dirty="0"/>
              <a:t>величины параметров в зависимости от типа топок и видов топлива.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724" y="1159240"/>
            <a:ext cx="29527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136" y="2708920"/>
            <a:ext cx="16859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00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307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    4.  Специальные методы расчетов количества загрязняющих веществ, поступающих в экологические системы </vt:lpstr>
      <vt:lpstr>4.1. Расчет количества загрязняющих веществ, выделяющихся при горении топлива </vt:lpstr>
      <vt:lpstr>Презентация PowerPoint</vt:lpstr>
      <vt:lpstr>Презентация PowerPoint</vt:lpstr>
      <vt:lpstr>Презентация PowerPoint</vt:lpstr>
      <vt:lpstr>Презентация PowerPoint</vt:lpstr>
      <vt:lpstr>Удельные показатели выбросов вредных веществ при сгорании топлива</vt:lpstr>
      <vt:lpstr>Презентация PowerPoint</vt:lpstr>
      <vt:lpstr>Презентация PowerPoint</vt:lpstr>
      <vt:lpstr>Параметры, характеризующие выбросы загрязняющих веществ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  4.  Специальные методы расчетов количества загрязняющих веществ, поступающих в экологические системы </dc:title>
  <dc:creator>ЗИМЕНКО</dc:creator>
  <cp:lastModifiedBy>ЗИМЕНКО</cp:lastModifiedBy>
  <cp:revision>3</cp:revision>
  <dcterms:created xsi:type="dcterms:W3CDTF">2017-05-30T14:33:12Z</dcterms:created>
  <dcterms:modified xsi:type="dcterms:W3CDTF">2017-05-30T14:49:16Z</dcterms:modified>
</cp:coreProperties>
</file>