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61"/>
  </p:notesMasterIdLst>
  <p:sldIdLst>
    <p:sldId id="257" r:id="rId2"/>
    <p:sldId id="258" r:id="rId3"/>
    <p:sldId id="259" r:id="rId4"/>
    <p:sldId id="260" r:id="rId5"/>
    <p:sldId id="261" r:id="rId6"/>
    <p:sldId id="262" r:id="rId7"/>
    <p:sldId id="263" r:id="rId8"/>
    <p:sldId id="264" r:id="rId9"/>
    <p:sldId id="265" r:id="rId10"/>
    <p:sldId id="266" r:id="rId11"/>
    <p:sldId id="267" r:id="rId12"/>
    <p:sldId id="268" r:id="rId13"/>
    <p:sldId id="269" r:id="rId14"/>
    <p:sldId id="270" r:id="rId15"/>
    <p:sldId id="272" r:id="rId16"/>
    <p:sldId id="271" r:id="rId17"/>
    <p:sldId id="273" r:id="rId18"/>
    <p:sldId id="274" r:id="rId19"/>
    <p:sldId id="275" r:id="rId20"/>
    <p:sldId id="276" r:id="rId21"/>
    <p:sldId id="277" r:id="rId22"/>
    <p:sldId id="278" r:id="rId23"/>
    <p:sldId id="279" r:id="rId24"/>
    <p:sldId id="280" r:id="rId25"/>
    <p:sldId id="281" r:id="rId26"/>
    <p:sldId id="282" r:id="rId27"/>
    <p:sldId id="283" r:id="rId28"/>
    <p:sldId id="284" r:id="rId29"/>
    <p:sldId id="285" r:id="rId30"/>
    <p:sldId id="286" r:id="rId31"/>
    <p:sldId id="287" r:id="rId32"/>
    <p:sldId id="288" r:id="rId33"/>
    <p:sldId id="289" r:id="rId34"/>
    <p:sldId id="290" r:id="rId35"/>
    <p:sldId id="292" r:id="rId36"/>
    <p:sldId id="293" r:id="rId37"/>
    <p:sldId id="294" r:id="rId38"/>
    <p:sldId id="295" r:id="rId39"/>
    <p:sldId id="296" r:id="rId40"/>
    <p:sldId id="297" r:id="rId41"/>
    <p:sldId id="298" r:id="rId42"/>
    <p:sldId id="299" r:id="rId43"/>
    <p:sldId id="300" r:id="rId44"/>
    <p:sldId id="301" r:id="rId45"/>
    <p:sldId id="303" r:id="rId46"/>
    <p:sldId id="291" r:id="rId47"/>
    <p:sldId id="302" r:id="rId48"/>
    <p:sldId id="304" r:id="rId49"/>
    <p:sldId id="305" r:id="rId50"/>
    <p:sldId id="306" r:id="rId51"/>
    <p:sldId id="307" r:id="rId52"/>
    <p:sldId id="308" r:id="rId53"/>
    <p:sldId id="309" r:id="rId54"/>
    <p:sldId id="310" r:id="rId55"/>
    <p:sldId id="311" r:id="rId56"/>
    <p:sldId id="312" r:id="rId57"/>
    <p:sldId id="313" r:id="rId58"/>
    <p:sldId id="314" r:id="rId59"/>
    <p:sldId id="315" r:id="rId60"/>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3" d="100"/>
          <a:sy n="103" d="100"/>
        </p:scale>
        <p:origin x="-204" y="-9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8120188-B3C0-4FD7-BE83-19FC8CCE7EA3}" type="datetimeFigureOut">
              <a:rPr lang="ru-RU" smtClean="0"/>
              <a:t>30.05.2017</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2712ACE-7F86-497D-8E36-45B70805B345}" type="slidenum">
              <a:rPr lang="ru-RU" smtClean="0"/>
              <a:t>‹#›</a:t>
            </a:fld>
            <a:endParaRPr lang="ru-RU"/>
          </a:p>
        </p:txBody>
      </p:sp>
    </p:spTree>
    <p:extLst>
      <p:ext uri="{BB962C8B-B14F-4D97-AF65-F5344CB8AC3E}">
        <p14:creationId xmlns:p14="http://schemas.microsoft.com/office/powerpoint/2010/main" val="37026682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a:p>
        </p:txBody>
      </p:sp>
      <p:sp>
        <p:nvSpPr>
          <p:cNvPr id="4" name="Номер слайда 3"/>
          <p:cNvSpPr>
            <a:spLocks noGrp="1"/>
          </p:cNvSpPr>
          <p:nvPr>
            <p:ph type="sldNum" sz="quarter" idx="10"/>
          </p:nvPr>
        </p:nvSpPr>
        <p:spPr/>
        <p:txBody>
          <a:bodyPr/>
          <a:lstStyle/>
          <a:p>
            <a:fld id="{68C630FB-7619-4533-AE46-967FC52058F5}" type="slidenum">
              <a:rPr lang="ru-RU" smtClean="0"/>
              <a:t>1</a:t>
            </a:fld>
            <a:endParaRPr lang="ru-RU"/>
          </a:p>
        </p:txBody>
      </p:sp>
    </p:spTree>
    <p:extLst>
      <p:ext uri="{BB962C8B-B14F-4D97-AF65-F5344CB8AC3E}">
        <p14:creationId xmlns:p14="http://schemas.microsoft.com/office/powerpoint/2010/main" val="304361902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64CA1D72-3B18-4169-90F6-102C383B3C3D}" type="datetimeFigureOut">
              <a:rPr lang="ru-RU" smtClean="0"/>
              <a:t>30.05.2017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A708C545-120A-4348-BB9F-508845B6A6F6}" type="slidenum">
              <a:rPr lang="ru-RU" smtClean="0"/>
              <a:t>‹#›</a:t>
            </a:fld>
            <a:endParaRPr lang="ru-RU"/>
          </a:p>
        </p:txBody>
      </p:sp>
    </p:spTree>
    <p:extLst>
      <p:ext uri="{BB962C8B-B14F-4D97-AF65-F5344CB8AC3E}">
        <p14:creationId xmlns:p14="http://schemas.microsoft.com/office/powerpoint/2010/main" val="133377214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64CA1D72-3B18-4169-90F6-102C383B3C3D}" type="datetimeFigureOut">
              <a:rPr lang="ru-RU" smtClean="0"/>
              <a:t>30.05.2017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A708C545-120A-4348-BB9F-508845B6A6F6}" type="slidenum">
              <a:rPr lang="ru-RU" smtClean="0"/>
              <a:t>‹#›</a:t>
            </a:fld>
            <a:endParaRPr lang="ru-RU"/>
          </a:p>
        </p:txBody>
      </p:sp>
    </p:spTree>
    <p:extLst>
      <p:ext uri="{BB962C8B-B14F-4D97-AF65-F5344CB8AC3E}">
        <p14:creationId xmlns:p14="http://schemas.microsoft.com/office/powerpoint/2010/main" val="275948501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64CA1D72-3B18-4169-90F6-102C383B3C3D}" type="datetimeFigureOut">
              <a:rPr lang="ru-RU" smtClean="0"/>
              <a:t>30.05.2017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A708C545-120A-4348-BB9F-508845B6A6F6}" type="slidenum">
              <a:rPr lang="ru-RU" smtClean="0"/>
              <a:t>‹#›</a:t>
            </a:fld>
            <a:endParaRPr lang="ru-RU"/>
          </a:p>
        </p:txBody>
      </p:sp>
    </p:spTree>
    <p:extLst>
      <p:ext uri="{BB962C8B-B14F-4D97-AF65-F5344CB8AC3E}">
        <p14:creationId xmlns:p14="http://schemas.microsoft.com/office/powerpoint/2010/main" val="409698283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64CA1D72-3B18-4169-90F6-102C383B3C3D}" type="datetimeFigureOut">
              <a:rPr lang="ru-RU" smtClean="0"/>
              <a:t>30.05.2017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A708C545-120A-4348-BB9F-508845B6A6F6}" type="slidenum">
              <a:rPr lang="ru-RU" smtClean="0"/>
              <a:t>‹#›</a:t>
            </a:fld>
            <a:endParaRPr lang="ru-RU"/>
          </a:p>
        </p:txBody>
      </p:sp>
    </p:spTree>
    <p:extLst>
      <p:ext uri="{BB962C8B-B14F-4D97-AF65-F5344CB8AC3E}">
        <p14:creationId xmlns:p14="http://schemas.microsoft.com/office/powerpoint/2010/main" val="106614508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64CA1D72-3B18-4169-90F6-102C383B3C3D}" type="datetimeFigureOut">
              <a:rPr lang="ru-RU" smtClean="0"/>
              <a:t>30.05.2017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A708C545-120A-4348-BB9F-508845B6A6F6}" type="slidenum">
              <a:rPr lang="ru-RU" smtClean="0"/>
              <a:t>‹#›</a:t>
            </a:fld>
            <a:endParaRPr lang="ru-RU"/>
          </a:p>
        </p:txBody>
      </p:sp>
    </p:spTree>
    <p:extLst>
      <p:ext uri="{BB962C8B-B14F-4D97-AF65-F5344CB8AC3E}">
        <p14:creationId xmlns:p14="http://schemas.microsoft.com/office/powerpoint/2010/main" val="261579596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64CA1D72-3B18-4169-90F6-102C383B3C3D}" type="datetimeFigureOut">
              <a:rPr lang="ru-RU" smtClean="0"/>
              <a:t>30.05.2017</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A708C545-120A-4348-BB9F-508845B6A6F6}" type="slidenum">
              <a:rPr lang="ru-RU" smtClean="0"/>
              <a:t>‹#›</a:t>
            </a:fld>
            <a:endParaRPr lang="ru-RU"/>
          </a:p>
        </p:txBody>
      </p:sp>
    </p:spTree>
    <p:extLst>
      <p:ext uri="{BB962C8B-B14F-4D97-AF65-F5344CB8AC3E}">
        <p14:creationId xmlns:p14="http://schemas.microsoft.com/office/powerpoint/2010/main" val="18310219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64CA1D72-3B18-4169-90F6-102C383B3C3D}" type="datetimeFigureOut">
              <a:rPr lang="ru-RU" smtClean="0"/>
              <a:t>30.05.2017</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A708C545-120A-4348-BB9F-508845B6A6F6}" type="slidenum">
              <a:rPr lang="ru-RU" smtClean="0"/>
              <a:t>‹#›</a:t>
            </a:fld>
            <a:endParaRPr lang="ru-RU"/>
          </a:p>
        </p:txBody>
      </p:sp>
    </p:spTree>
    <p:extLst>
      <p:ext uri="{BB962C8B-B14F-4D97-AF65-F5344CB8AC3E}">
        <p14:creationId xmlns:p14="http://schemas.microsoft.com/office/powerpoint/2010/main" val="87145410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64CA1D72-3B18-4169-90F6-102C383B3C3D}" type="datetimeFigureOut">
              <a:rPr lang="ru-RU" smtClean="0"/>
              <a:t>30.05.2017</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A708C545-120A-4348-BB9F-508845B6A6F6}" type="slidenum">
              <a:rPr lang="ru-RU" smtClean="0"/>
              <a:t>‹#›</a:t>
            </a:fld>
            <a:endParaRPr lang="ru-RU"/>
          </a:p>
        </p:txBody>
      </p:sp>
    </p:spTree>
    <p:extLst>
      <p:ext uri="{BB962C8B-B14F-4D97-AF65-F5344CB8AC3E}">
        <p14:creationId xmlns:p14="http://schemas.microsoft.com/office/powerpoint/2010/main" val="214097191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64CA1D72-3B18-4169-90F6-102C383B3C3D}" type="datetimeFigureOut">
              <a:rPr lang="ru-RU" smtClean="0"/>
              <a:t>30.05.2017</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A708C545-120A-4348-BB9F-508845B6A6F6}" type="slidenum">
              <a:rPr lang="ru-RU" smtClean="0"/>
              <a:t>‹#›</a:t>
            </a:fld>
            <a:endParaRPr lang="ru-RU"/>
          </a:p>
        </p:txBody>
      </p:sp>
    </p:spTree>
    <p:extLst>
      <p:ext uri="{BB962C8B-B14F-4D97-AF65-F5344CB8AC3E}">
        <p14:creationId xmlns:p14="http://schemas.microsoft.com/office/powerpoint/2010/main" val="129205193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Объект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64CA1D72-3B18-4169-90F6-102C383B3C3D}" type="datetimeFigureOut">
              <a:rPr lang="ru-RU" smtClean="0"/>
              <a:t>30.05.2017</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A708C545-120A-4348-BB9F-508845B6A6F6}" type="slidenum">
              <a:rPr lang="ru-RU" smtClean="0"/>
              <a:t>‹#›</a:t>
            </a:fld>
            <a:endParaRPr lang="ru-RU"/>
          </a:p>
        </p:txBody>
      </p:sp>
    </p:spTree>
    <p:extLst>
      <p:ext uri="{BB962C8B-B14F-4D97-AF65-F5344CB8AC3E}">
        <p14:creationId xmlns:p14="http://schemas.microsoft.com/office/powerpoint/2010/main" val="86267670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64CA1D72-3B18-4169-90F6-102C383B3C3D}" type="datetimeFigureOut">
              <a:rPr lang="ru-RU" smtClean="0"/>
              <a:t>30.05.2017</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A708C545-120A-4348-BB9F-508845B6A6F6}" type="slidenum">
              <a:rPr lang="ru-RU" smtClean="0"/>
              <a:t>‹#›</a:t>
            </a:fld>
            <a:endParaRPr lang="ru-RU"/>
          </a:p>
        </p:txBody>
      </p:sp>
    </p:spTree>
    <p:extLst>
      <p:ext uri="{BB962C8B-B14F-4D97-AF65-F5344CB8AC3E}">
        <p14:creationId xmlns:p14="http://schemas.microsoft.com/office/powerpoint/2010/main" val="265248994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1">
            <a:lumMod val="20000"/>
            <a:lumOff val="80000"/>
          </a:schemeClr>
        </a:soli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4CA1D72-3B18-4169-90F6-102C383B3C3D}" type="datetimeFigureOut">
              <a:rPr lang="ru-RU" smtClean="0"/>
              <a:t>30.05.2017</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708C545-120A-4348-BB9F-508845B6A6F6}" type="slidenum">
              <a:rPr lang="ru-RU" smtClean="0"/>
              <a:t>‹#›</a:t>
            </a:fld>
            <a:endParaRPr lang="ru-RU"/>
          </a:p>
        </p:txBody>
      </p:sp>
    </p:spTree>
    <p:extLst>
      <p:ext uri="{BB962C8B-B14F-4D97-AF65-F5344CB8AC3E}">
        <p14:creationId xmlns:p14="http://schemas.microsoft.com/office/powerpoint/2010/main" val="235275839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143000" y="1122363"/>
            <a:ext cx="6858000" cy="2624138"/>
          </a:xfrm>
        </p:spPr>
        <p:txBody>
          <a:bodyPr>
            <a:normAutofit/>
          </a:bodyPr>
          <a:lstStyle/>
          <a:p>
            <a:pPr>
              <a:lnSpc>
                <a:spcPct val="150000"/>
              </a:lnSpc>
            </a:pPr>
            <a:r>
              <a:rPr lang="ru-RU" b="1" dirty="0" smtClean="0">
                <a:solidFill>
                  <a:srgbClr val="7030A0"/>
                </a:solidFill>
                <a:latin typeface="Times New Roman" panose="02020603050405020304" pitchFamily="18" charset="0"/>
                <a:cs typeface="Times New Roman" panose="02020603050405020304" pitchFamily="18" charset="0"/>
              </a:rPr>
              <a:t>МОНИТОРИНГ БЕЗОПАСНОСТИ</a:t>
            </a:r>
            <a:endParaRPr lang="ru-RU" b="1" dirty="0">
              <a:solidFill>
                <a:srgbClr val="7030A0"/>
              </a:solidFill>
              <a:latin typeface="Times New Roman" panose="02020603050405020304" pitchFamily="18" charset="0"/>
              <a:cs typeface="Times New Roman" panose="02020603050405020304" pitchFamily="18" charset="0"/>
            </a:endParaRPr>
          </a:p>
        </p:txBody>
      </p:sp>
      <p:sp>
        <p:nvSpPr>
          <p:cNvPr id="3" name="Подзаголовок 2"/>
          <p:cNvSpPr>
            <a:spLocks noGrp="1"/>
          </p:cNvSpPr>
          <p:nvPr>
            <p:ph type="subTitle" idx="1"/>
          </p:nvPr>
        </p:nvSpPr>
        <p:spPr>
          <a:xfrm>
            <a:off x="781050" y="4013200"/>
            <a:ext cx="8010525" cy="1689100"/>
          </a:xfrm>
        </p:spPr>
        <p:txBody>
          <a:bodyPr>
            <a:normAutofit/>
          </a:bodyPr>
          <a:lstStyle/>
          <a:p>
            <a:r>
              <a:rPr lang="ru-RU" b="1" dirty="0" smtClean="0">
                <a:solidFill>
                  <a:srgbClr val="0070C0"/>
                </a:solidFill>
                <a:latin typeface="Times New Roman" panose="02020603050405020304" pitchFamily="18" charset="0"/>
                <a:cs typeface="Times New Roman" panose="02020603050405020304" pitchFamily="18" charset="0"/>
              </a:rPr>
              <a:t>Тема </a:t>
            </a:r>
            <a:r>
              <a:rPr lang="en-US" b="1" dirty="0" smtClean="0">
                <a:solidFill>
                  <a:srgbClr val="0070C0"/>
                </a:solidFill>
                <a:latin typeface="Times New Roman" panose="02020603050405020304" pitchFamily="18" charset="0"/>
                <a:cs typeface="Times New Roman" panose="02020603050405020304" pitchFamily="18" charset="0"/>
              </a:rPr>
              <a:t>3</a:t>
            </a:r>
          </a:p>
          <a:p>
            <a:r>
              <a:rPr lang="ru-RU" b="1" dirty="0">
                <a:solidFill>
                  <a:schemeClr val="tx2"/>
                </a:solidFill>
              </a:rPr>
              <a:t>Методики</a:t>
            </a:r>
            <a:r>
              <a:rPr lang="ru-RU" dirty="0">
                <a:solidFill>
                  <a:schemeClr val="tx2"/>
                </a:solidFill>
              </a:rPr>
              <a:t> </a:t>
            </a:r>
            <a:r>
              <a:rPr lang="ru-RU" b="1" dirty="0">
                <a:solidFill>
                  <a:schemeClr val="tx2"/>
                </a:solidFill>
              </a:rPr>
              <a:t>и</a:t>
            </a:r>
            <a:r>
              <a:rPr lang="ru-RU" dirty="0">
                <a:solidFill>
                  <a:schemeClr val="tx2"/>
                </a:solidFill>
              </a:rPr>
              <a:t> </a:t>
            </a:r>
            <a:r>
              <a:rPr lang="ru-RU" b="1" dirty="0">
                <a:solidFill>
                  <a:schemeClr val="tx2"/>
                </a:solidFill>
              </a:rPr>
              <a:t>методы</a:t>
            </a:r>
            <a:r>
              <a:rPr lang="ru-RU" dirty="0">
                <a:solidFill>
                  <a:schemeClr val="tx2"/>
                </a:solidFill>
              </a:rPr>
              <a:t> </a:t>
            </a:r>
            <a:r>
              <a:rPr lang="ru-RU" b="1" dirty="0">
                <a:solidFill>
                  <a:schemeClr val="tx2"/>
                </a:solidFill>
              </a:rPr>
              <a:t>контроля</a:t>
            </a:r>
            <a:r>
              <a:rPr lang="ru-RU" dirty="0">
                <a:solidFill>
                  <a:schemeClr val="tx2"/>
                </a:solidFill>
              </a:rPr>
              <a:t> </a:t>
            </a:r>
            <a:r>
              <a:rPr lang="ru-RU" b="1" dirty="0">
                <a:solidFill>
                  <a:schemeClr val="tx2"/>
                </a:solidFill>
              </a:rPr>
              <a:t>безопасного</a:t>
            </a:r>
            <a:r>
              <a:rPr lang="ru-RU" dirty="0">
                <a:solidFill>
                  <a:schemeClr val="tx2"/>
                </a:solidFill>
              </a:rPr>
              <a:t> </a:t>
            </a:r>
            <a:r>
              <a:rPr lang="ru-RU" b="1" dirty="0">
                <a:solidFill>
                  <a:schemeClr val="tx2"/>
                </a:solidFill>
              </a:rPr>
              <a:t>состояния</a:t>
            </a:r>
            <a:r>
              <a:rPr lang="ru-RU" dirty="0">
                <a:solidFill>
                  <a:schemeClr val="tx2"/>
                </a:solidFill>
              </a:rPr>
              <a:t> </a:t>
            </a:r>
            <a:r>
              <a:rPr lang="ru-RU" b="1" dirty="0">
                <a:solidFill>
                  <a:schemeClr val="tx2"/>
                </a:solidFill>
              </a:rPr>
              <a:t>природно-технических</a:t>
            </a:r>
            <a:r>
              <a:rPr lang="ru-RU" dirty="0">
                <a:solidFill>
                  <a:schemeClr val="tx2"/>
                </a:solidFill>
              </a:rPr>
              <a:t> </a:t>
            </a:r>
            <a:r>
              <a:rPr lang="ru-RU" b="1" dirty="0">
                <a:solidFill>
                  <a:schemeClr val="tx2"/>
                </a:solidFill>
              </a:rPr>
              <a:t>систем</a:t>
            </a:r>
            <a:r>
              <a:rPr lang="ru-RU" dirty="0">
                <a:solidFill>
                  <a:schemeClr val="tx2"/>
                </a:solidFill>
              </a:rPr>
              <a:t> </a:t>
            </a:r>
            <a:endParaRPr lang="ru-RU" b="1" dirty="0" smtClean="0">
              <a:solidFill>
                <a:schemeClr val="tx2"/>
              </a:solidFill>
              <a:latin typeface="Times New Roman" panose="02020603050405020304" pitchFamily="18" charset="0"/>
              <a:cs typeface="Times New Roman" panose="02020603050405020304" pitchFamily="18" charset="0"/>
            </a:endParaRPr>
          </a:p>
        </p:txBody>
      </p:sp>
      <p:sp>
        <p:nvSpPr>
          <p:cNvPr id="4" name="Нижний колонтитул 3"/>
          <p:cNvSpPr>
            <a:spLocks noGrp="1"/>
          </p:cNvSpPr>
          <p:nvPr>
            <p:ph type="ftr" sz="quarter" idx="11"/>
          </p:nvPr>
        </p:nvSpPr>
        <p:spPr/>
        <p:txBody>
          <a:bodyPr/>
          <a:lstStyle/>
          <a:p>
            <a:r>
              <a:rPr lang="ru-RU" sz="1400" b="1" dirty="0" err="1" smtClean="0">
                <a:solidFill>
                  <a:schemeClr val="accent5">
                    <a:lumMod val="75000"/>
                  </a:schemeClr>
                </a:solidFill>
              </a:rPr>
              <a:t>Пустовая</a:t>
            </a:r>
            <a:r>
              <a:rPr lang="ru-RU" sz="1400" b="1" dirty="0" smtClean="0">
                <a:solidFill>
                  <a:schemeClr val="accent5">
                    <a:lumMod val="75000"/>
                  </a:schemeClr>
                </a:solidFill>
              </a:rPr>
              <a:t> Лариса Евгеньевна</a:t>
            </a:r>
            <a:endParaRPr lang="ru-RU" sz="1400" b="1" dirty="0">
              <a:solidFill>
                <a:schemeClr val="accent5">
                  <a:lumMod val="75000"/>
                </a:schemeClr>
              </a:solidFill>
            </a:endParaRPr>
          </a:p>
        </p:txBody>
      </p:sp>
      <p:sp>
        <p:nvSpPr>
          <p:cNvPr id="6" name="Дата 5"/>
          <p:cNvSpPr>
            <a:spLocks noGrp="1"/>
          </p:cNvSpPr>
          <p:nvPr>
            <p:ph type="dt" sz="half" idx="10"/>
          </p:nvPr>
        </p:nvSpPr>
        <p:spPr/>
        <p:txBody>
          <a:bodyPr/>
          <a:lstStyle/>
          <a:p>
            <a:fld id="{2A64FF24-A59E-4C74-A589-363367C5A97C}" type="datetime1">
              <a:rPr lang="ru-RU" smtClean="0"/>
              <a:t>30.05.2017</a:t>
            </a:fld>
            <a:endParaRPr lang="ru-RU"/>
          </a:p>
        </p:txBody>
      </p:sp>
    </p:spTree>
    <p:extLst>
      <p:ext uri="{BB962C8B-B14F-4D97-AF65-F5344CB8AC3E}">
        <p14:creationId xmlns:p14="http://schemas.microsoft.com/office/powerpoint/2010/main" val="270175327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57200" y="404664"/>
            <a:ext cx="8291264" cy="5721499"/>
          </a:xfrm>
        </p:spPr>
        <p:txBody>
          <a:bodyPr>
            <a:normAutofit fontScale="77500" lnSpcReduction="20000"/>
          </a:bodyPr>
          <a:lstStyle/>
          <a:p>
            <a:pPr algn="just"/>
            <a:r>
              <a:rPr lang="ru-RU" dirty="0" smtClean="0"/>
              <a:t>Наблюдательные сети в пределах геологической среды </a:t>
            </a:r>
            <a:r>
              <a:rPr lang="ru-RU" u="sng" dirty="0" smtClean="0"/>
              <a:t>формируются в определенном трехмерном пространстве</a:t>
            </a:r>
            <a:r>
              <a:rPr lang="ru-RU" dirty="0" smtClean="0"/>
              <a:t>. </a:t>
            </a:r>
          </a:p>
          <a:p>
            <a:pPr algn="just"/>
            <a:r>
              <a:rPr lang="ru-RU" dirty="0" smtClean="0"/>
              <a:t>В зависимости </a:t>
            </a:r>
            <a:r>
              <a:rPr lang="ru-RU" dirty="0"/>
              <a:t>от масштаба исследований или ранга мониторинга геологической среды наблюдательные сети бывают </a:t>
            </a:r>
            <a:r>
              <a:rPr lang="ru-RU" u="sng" dirty="0"/>
              <a:t>детальные, локальные</a:t>
            </a:r>
            <a:r>
              <a:rPr lang="ru-RU" u="sng" dirty="0" smtClean="0"/>
              <a:t>, региональные </a:t>
            </a:r>
            <a:r>
              <a:rPr lang="ru-RU" u="sng" dirty="0"/>
              <a:t>или национальные</a:t>
            </a:r>
            <a:r>
              <a:rPr lang="ru-RU" dirty="0"/>
              <a:t>.	</a:t>
            </a:r>
            <a:endParaRPr lang="ru-RU" dirty="0" smtClean="0"/>
          </a:p>
          <a:p>
            <a:pPr algn="just"/>
            <a:r>
              <a:rPr lang="ru-RU" dirty="0" smtClean="0"/>
              <a:t>Они охватывают </a:t>
            </a:r>
            <a:r>
              <a:rPr lang="ru-RU" dirty="0"/>
              <a:t>определенные </a:t>
            </a:r>
            <a:r>
              <a:rPr lang="ru-RU" dirty="0" smtClean="0"/>
              <a:t>площади – так называемые </a:t>
            </a:r>
            <a:r>
              <a:rPr lang="ru-RU" u="sng" dirty="0" smtClean="0"/>
              <a:t>наблюдательные </a:t>
            </a:r>
            <a:r>
              <a:rPr lang="ru-RU" u="sng" dirty="0"/>
              <a:t>полигоны </a:t>
            </a:r>
            <a:r>
              <a:rPr lang="ru-RU" dirty="0" smtClean="0"/>
              <a:t>соответствующего уровня. Наблюдательные </a:t>
            </a:r>
            <a:r>
              <a:rPr lang="ru-RU" dirty="0"/>
              <a:t>полигоны могут включать всю исследуемую территорию или только ее часть. В последнем </a:t>
            </a:r>
            <a:r>
              <a:rPr lang="ru-RU" dirty="0" smtClean="0"/>
              <a:t>случае наблюдения</a:t>
            </a:r>
            <a:r>
              <a:rPr lang="ru-RU" dirty="0"/>
              <a:t>	</a:t>
            </a:r>
            <a:r>
              <a:rPr lang="ru-RU" dirty="0" smtClean="0"/>
              <a:t>ведут либо на опытных площадках, оборудованных </a:t>
            </a:r>
            <a:r>
              <a:rPr lang="ru-RU" dirty="0"/>
              <a:t>соответствующим образом, либо на эталонных участках, геологическое строение которых отражает лишь какой-либо один характерный элемент геологической среды</a:t>
            </a:r>
            <a:r>
              <a:rPr lang="ru-RU" dirty="0" smtClean="0"/>
              <a:t>.</a:t>
            </a:r>
            <a:endParaRPr lang="ru-RU" dirty="0"/>
          </a:p>
          <a:p>
            <a:endParaRPr lang="ru-RU" dirty="0"/>
          </a:p>
        </p:txBody>
      </p:sp>
    </p:spTree>
    <p:extLst>
      <p:ext uri="{BB962C8B-B14F-4D97-AF65-F5344CB8AC3E}">
        <p14:creationId xmlns:p14="http://schemas.microsoft.com/office/powerpoint/2010/main" val="274519518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57200" y="476672"/>
            <a:ext cx="8363272" cy="5649491"/>
          </a:xfrm>
        </p:spPr>
        <p:txBody>
          <a:bodyPr>
            <a:normAutofit fontScale="62500" lnSpcReduction="20000"/>
          </a:bodyPr>
          <a:lstStyle/>
          <a:p>
            <a:pPr algn="just">
              <a:lnSpc>
                <a:spcPct val="120000"/>
              </a:lnSpc>
            </a:pPr>
            <a:r>
              <a:rPr lang="ru-RU" u="sng" dirty="0" smtClean="0">
                <a:latin typeface="Times New Roman" pitchFamily="18" charset="0"/>
                <a:cs typeface="Times New Roman" pitchFamily="18" charset="0"/>
              </a:rPr>
              <a:t>Низшей структурной</a:t>
            </a:r>
            <a:r>
              <a:rPr lang="ru-RU" u="sng" dirty="0">
                <a:latin typeface="Times New Roman" pitchFamily="18" charset="0"/>
                <a:cs typeface="Times New Roman" pitchFamily="18" charset="0"/>
              </a:rPr>
              <a:t>	</a:t>
            </a:r>
            <a:r>
              <a:rPr lang="ru-RU" u="sng" dirty="0" smtClean="0">
                <a:latin typeface="Times New Roman" pitchFamily="18" charset="0"/>
                <a:cs typeface="Times New Roman" pitchFamily="18" charset="0"/>
              </a:rPr>
              <a:t>единицей</a:t>
            </a:r>
            <a:r>
              <a:rPr lang="ru-RU" dirty="0" smtClean="0">
                <a:latin typeface="Times New Roman" pitchFamily="18" charset="0"/>
                <a:cs typeface="Times New Roman" pitchFamily="18" charset="0"/>
              </a:rPr>
              <a:t> иерархической</a:t>
            </a:r>
            <a:r>
              <a:rPr lang="ru-RU" dirty="0">
                <a:latin typeface="Times New Roman" pitchFamily="18" charset="0"/>
                <a:cs typeface="Times New Roman" pitchFamily="18" charset="0"/>
              </a:rPr>
              <a:t>	</a:t>
            </a:r>
            <a:r>
              <a:rPr lang="ru-RU" dirty="0" smtClean="0">
                <a:latin typeface="Times New Roman" pitchFamily="18" charset="0"/>
                <a:cs typeface="Times New Roman" pitchFamily="18" charset="0"/>
              </a:rPr>
              <a:t> системы наблюдений </a:t>
            </a:r>
            <a:r>
              <a:rPr lang="ru-RU" dirty="0">
                <a:latin typeface="Times New Roman" pitchFamily="18" charset="0"/>
                <a:cs typeface="Times New Roman" pitchFamily="18" charset="0"/>
              </a:rPr>
              <a:t>мониторинга геологической среды	является </a:t>
            </a:r>
            <a:r>
              <a:rPr lang="ru-RU" b="1" dirty="0">
                <a:latin typeface="Times New Roman" pitchFamily="18" charset="0"/>
                <a:cs typeface="Times New Roman" pitchFamily="18" charset="0"/>
              </a:rPr>
              <a:t>точка наблюдения </a:t>
            </a:r>
            <a:r>
              <a:rPr lang="ru-RU" dirty="0">
                <a:latin typeface="Times New Roman" pitchFamily="18" charset="0"/>
                <a:cs typeface="Times New Roman" pitchFamily="18" charset="0"/>
              </a:rPr>
              <a:t>(точка отбора проб грунта или почвы, родник, колодец, скважина и т.п.). </a:t>
            </a:r>
            <a:endParaRPr lang="ru-RU" dirty="0" smtClean="0">
              <a:latin typeface="Times New Roman" pitchFamily="18" charset="0"/>
              <a:cs typeface="Times New Roman" pitchFamily="18" charset="0"/>
            </a:endParaRPr>
          </a:p>
          <a:p>
            <a:pPr algn="just">
              <a:lnSpc>
                <a:spcPct val="120000"/>
              </a:lnSpc>
            </a:pPr>
            <a:r>
              <a:rPr lang="ru-RU" dirty="0" smtClean="0">
                <a:latin typeface="Times New Roman" pitchFamily="18" charset="0"/>
                <a:cs typeface="Times New Roman" pitchFamily="18" charset="0"/>
              </a:rPr>
              <a:t>Следующий </a:t>
            </a:r>
            <a:r>
              <a:rPr lang="ru-RU" dirty="0">
                <a:latin typeface="Times New Roman" pitchFamily="18" charset="0"/>
                <a:cs typeface="Times New Roman" pitchFamily="18" charset="0"/>
              </a:rPr>
              <a:t>уровень – </a:t>
            </a:r>
            <a:r>
              <a:rPr lang="ru-RU" b="1" dirty="0">
                <a:latin typeface="Times New Roman" pitchFamily="18" charset="0"/>
                <a:cs typeface="Times New Roman" pitchFamily="18" charset="0"/>
              </a:rPr>
              <a:t>наблюдательный пост</a:t>
            </a:r>
            <a:r>
              <a:rPr lang="ru-RU" dirty="0">
                <a:latin typeface="Times New Roman" pitchFamily="18" charset="0"/>
                <a:cs typeface="Times New Roman" pitchFamily="18" charset="0"/>
              </a:rPr>
              <a:t> (гидрогеологический, геокриологический, инженерно-геологический, геофизический и т.п.), состоящий в случае гидрогеологических наблюдений из группы поэтажно оборудованных наблюдательных скважин. </a:t>
            </a:r>
            <a:endParaRPr lang="ru-RU" dirty="0" smtClean="0">
              <a:latin typeface="Times New Roman" pitchFamily="18" charset="0"/>
              <a:cs typeface="Times New Roman" pitchFamily="18" charset="0"/>
            </a:endParaRPr>
          </a:p>
          <a:p>
            <a:pPr algn="just">
              <a:lnSpc>
                <a:spcPct val="120000"/>
              </a:lnSpc>
            </a:pPr>
            <a:r>
              <a:rPr lang="ru-RU" dirty="0" smtClean="0">
                <a:latin typeface="Times New Roman" pitchFamily="18" charset="0"/>
                <a:cs typeface="Times New Roman" pitchFamily="18" charset="0"/>
              </a:rPr>
              <a:t>Пост </a:t>
            </a:r>
            <a:r>
              <a:rPr lang="ru-RU" dirty="0">
                <a:latin typeface="Times New Roman" pitchFamily="18" charset="0"/>
                <a:cs typeface="Times New Roman" pitchFamily="18" charset="0"/>
              </a:rPr>
              <a:t>обычно обеспечивает какую-либо одну группу наблюдений,     а     </a:t>
            </a:r>
            <a:r>
              <a:rPr lang="ru-RU" u="sng" dirty="0">
                <a:latin typeface="Times New Roman" pitchFamily="18" charset="0"/>
                <a:cs typeface="Times New Roman" pitchFamily="18" charset="0"/>
              </a:rPr>
              <a:t>в	случае     </a:t>
            </a:r>
            <a:r>
              <a:rPr lang="ru-RU" u="sng" dirty="0" smtClean="0">
                <a:latin typeface="Times New Roman" pitchFamily="18" charset="0"/>
                <a:cs typeface="Times New Roman" pitchFamily="18" charset="0"/>
              </a:rPr>
              <a:t>комплексного применения     </a:t>
            </a:r>
            <a:r>
              <a:rPr lang="ru-RU" u="sng" dirty="0">
                <a:latin typeface="Times New Roman" pitchFamily="18" charset="0"/>
                <a:cs typeface="Times New Roman" pitchFamily="18" charset="0"/>
              </a:rPr>
              <a:t>методов наблюдений</a:t>
            </a:r>
            <a:r>
              <a:rPr lang="ru-RU" dirty="0">
                <a:latin typeface="Times New Roman" pitchFamily="18" charset="0"/>
                <a:cs typeface="Times New Roman" pitchFamily="18" charset="0"/>
              </a:rPr>
              <a:t>     (например</a:t>
            </a:r>
            <a:r>
              <a:rPr lang="ru-RU" dirty="0" smtClean="0">
                <a:latin typeface="Times New Roman" pitchFamily="18" charset="0"/>
                <a:cs typeface="Times New Roman" pitchFamily="18" charset="0"/>
              </a:rPr>
              <a:t>, гидрогеологических и геофизических</a:t>
            </a:r>
            <a:r>
              <a:rPr lang="ru-RU" dirty="0">
                <a:latin typeface="Times New Roman" pitchFamily="18" charset="0"/>
                <a:cs typeface="Times New Roman" pitchFamily="18" charset="0"/>
              </a:rPr>
              <a:t>) перерастает в </a:t>
            </a:r>
            <a:r>
              <a:rPr lang="ru-RU" b="1" dirty="0">
                <a:latin typeface="Times New Roman" pitchFamily="18" charset="0"/>
                <a:cs typeface="Times New Roman" pitchFamily="18" charset="0"/>
              </a:rPr>
              <a:t>наблюдательный полигон</a:t>
            </a:r>
            <a:r>
              <a:rPr lang="ru-RU" dirty="0">
                <a:latin typeface="Times New Roman" pitchFamily="18" charset="0"/>
                <a:cs typeface="Times New Roman" pitchFamily="18" charset="0"/>
              </a:rPr>
              <a:t>. В пределах наблюдательного </a:t>
            </a:r>
            <a:r>
              <a:rPr lang="ru-RU" dirty="0" smtClean="0">
                <a:latin typeface="Times New Roman" pitchFamily="18" charset="0"/>
                <a:cs typeface="Times New Roman" pitchFamily="18" charset="0"/>
              </a:rPr>
              <a:t>полигона оборудуется </a:t>
            </a:r>
            <a:r>
              <a:rPr lang="ru-RU" u="sng" dirty="0" smtClean="0">
                <a:latin typeface="Times New Roman" pitchFamily="18" charset="0"/>
                <a:cs typeface="Times New Roman" pitchFamily="18" charset="0"/>
              </a:rPr>
              <a:t>система наблюдательных скважин и </a:t>
            </a:r>
            <a:r>
              <a:rPr lang="ru-RU" u="sng" dirty="0">
                <a:latin typeface="Times New Roman" pitchFamily="18" charset="0"/>
                <a:cs typeface="Times New Roman" pitchFamily="18" charset="0"/>
              </a:rPr>
              <a:t>экспериментальных     площадок</a:t>
            </a:r>
            <a:r>
              <a:rPr lang="ru-RU" dirty="0" smtClean="0">
                <a:latin typeface="Times New Roman" pitchFamily="18" charset="0"/>
                <a:cs typeface="Times New Roman" pitchFamily="18" charset="0"/>
              </a:rPr>
              <a:t>, предназначенных для изучения конкретных инженерно-геологических</a:t>
            </a:r>
            <a:r>
              <a:rPr lang="ru-RU" dirty="0">
                <a:latin typeface="Times New Roman" pitchFamily="18" charset="0"/>
                <a:cs typeface="Times New Roman" pitchFamily="18" charset="0"/>
              </a:rPr>
              <a:t>, </a:t>
            </a:r>
            <a:r>
              <a:rPr lang="ru-RU" dirty="0" smtClean="0">
                <a:latin typeface="Times New Roman" pitchFamily="18" charset="0"/>
                <a:cs typeface="Times New Roman" pitchFamily="18" charset="0"/>
              </a:rPr>
              <a:t>  </a:t>
            </a:r>
            <a:r>
              <a:rPr lang="ru-RU" dirty="0">
                <a:latin typeface="Times New Roman" pitchFamily="18" charset="0"/>
                <a:cs typeface="Times New Roman" pitchFamily="18" charset="0"/>
              </a:rPr>
              <a:t>гидрогеологических	и геокриологических явлений и процессов</a:t>
            </a:r>
            <a:r>
              <a:rPr lang="ru-RU" dirty="0" smtClean="0">
                <a:latin typeface="Times New Roman" pitchFamily="18" charset="0"/>
                <a:cs typeface="Times New Roman" pitchFamily="18" charset="0"/>
              </a:rPr>
              <a:t>.</a:t>
            </a:r>
            <a:endParaRPr lang="ru-RU" dirty="0">
              <a:latin typeface="Times New Roman" pitchFamily="18" charset="0"/>
              <a:cs typeface="Times New Roman" pitchFamily="18" charset="0"/>
            </a:endParaRPr>
          </a:p>
        </p:txBody>
      </p:sp>
    </p:spTree>
    <p:extLst>
      <p:ext uri="{BB962C8B-B14F-4D97-AF65-F5344CB8AC3E}">
        <p14:creationId xmlns:p14="http://schemas.microsoft.com/office/powerpoint/2010/main" val="301553272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323528" y="260648"/>
            <a:ext cx="8640960" cy="6336704"/>
          </a:xfrm>
        </p:spPr>
        <p:txBody>
          <a:bodyPr>
            <a:noAutofit/>
          </a:bodyPr>
          <a:lstStyle/>
          <a:p>
            <a:pPr algn="just">
              <a:lnSpc>
                <a:spcPct val="120000"/>
              </a:lnSpc>
            </a:pPr>
            <a:r>
              <a:rPr lang="ru-RU" sz="2300" dirty="0">
                <a:latin typeface="Times New Roman" pitchFamily="18" charset="0"/>
                <a:cs typeface="Times New Roman" pitchFamily="18" charset="0"/>
              </a:rPr>
              <a:t>В зависимости от ранга наблюдательного полигона на них решаются разные задачи. </a:t>
            </a:r>
            <a:r>
              <a:rPr lang="ru-RU" sz="2300" b="1" dirty="0">
                <a:latin typeface="Times New Roman" pitchFamily="18" charset="0"/>
                <a:cs typeface="Times New Roman" pitchFamily="18" charset="0"/>
              </a:rPr>
              <a:t>Полигоны низшего ранга</a:t>
            </a:r>
            <a:r>
              <a:rPr lang="ru-RU" sz="2300" dirty="0">
                <a:latin typeface="Times New Roman" pitchFamily="18" charset="0"/>
                <a:cs typeface="Times New Roman" pitchFamily="18" charset="0"/>
              </a:rPr>
              <a:t> – детальные наблюдательные </a:t>
            </a:r>
            <a:r>
              <a:rPr lang="ru-RU" sz="2300" dirty="0" smtClean="0">
                <a:latin typeface="Times New Roman" pitchFamily="18" charset="0"/>
                <a:cs typeface="Times New Roman" pitchFamily="18" charset="0"/>
              </a:rPr>
              <a:t>полигоны, предназначенные </a:t>
            </a:r>
            <a:r>
              <a:rPr lang="ru-RU" sz="2300" dirty="0">
                <a:latin typeface="Times New Roman" pitchFamily="18" charset="0"/>
                <a:cs typeface="Times New Roman" pitchFamily="18" charset="0"/>
              </a:rPr>
              <a:t>для </a:t>
            </a:r>
            <a:r>
              <a:rPr lang="ru-RU" sz="2300" u="sng" dirty="0">
                <a:latin typeface="Times New Roman" pitchFamily="18" charset="0"/>
                <a:cs typeface="Times New Roman" pitchFamily="18" charset="0"/>
              </a:rPr>
              <a:t>решения различных узких задач сбора первичной информации</a:t>
            </a:r>
            <a:r>
              <a:rPr lang="ru-RU" sz="2300" dirty="0">
                <a:latin typeface="Times New Roman" pitchFamily="18" charset="0"/>
                <a:cs typeface="Times New Roman" pitchFamily="18" charset="0"/>
              </a:rPr>
              <a:t> на участках, типовые условия которых соответствуют </a:t>
            </a:r>
            <a:r>
              <a:rPr lang="ru-RU" sz="2300" u="sng" dirty="0">
                <a:latin typeface="Times New Roman" pitchFamily="18" charset="0"/>
                <a:cs typeface="Times New Roman" pitchFamily="18" charset="0"/>
              </a:rPr>
              <a:t>опорному полигону</a:t>
            </a:r>
            <a:r>
              <a:rPr lang="ru-RU" sz="2300" dirty="0">
                <a:latin typeface="Times New Roman" pitchFamily="18" charset="0"/>
                <a:cs typeface="Times New Roman" pitchFamily="18" charset="0"/>
              </a:rPr>
              <a:t>.</a:t>
            </a:r>
          </a:p>
          <a:p>
            <a:pPr algn="just">
              <a:lnSpc>
                <a:spcPct val="120000"/>
              </a:lnSpc>
            </a:pPr>
            <a:r>
              <a:rPr lang="ru-RU" sz="2300" u="sng" dirty="0" smtClean="0">
                <a:latin typeface="Times New Roman" pitchFamily="18" charset="0"/>
                <a:cs typeface="Times New Roman" pitchFamily="18" charset="0"/>
              </a:rPr>
              <a:t>Опорный полигон соответствует локальному уровню </a:t>
            </a:r>
            <a:r>
              <a:rPr lang="ru-RU" sz="2300" dirty="0" smtClean="0">
                <a:latin typeface="Times New Roman" pitchFamily="18" charset="0"/>
                <a:cs typeface="Times New Roman" pitchFamily="18" charset="0"/>
              </a:rPr>
              <a:t>исследований и оборудуется на типовом (</a:t>
            </a:r>
            <a:r>
              <a:rPr lang="ru-RU" sz="2300" dirty="0">
                <a:latin typeface="Times New Roman" pitchFamily="18" charset="0"/>
                <a:cs typeface="Times New Roman" pitchFamily="18" charset="0"/>
              </a:rPr>
              <a:t>опорном</a:t>
            </a:r>
            <a:r>
              <a:rPr lang="ru-RU" sz="2300" dirty="0" smtClean="0">
                <a:latin typeface="Times New Roman" pitchFamily="18" charset="0"/>
                <a:cs typeface="Times New Roman" pitchFamily="18" charset="0"/>
              </a:rPr>
              <a:t>) участке</a:t>
            </a:r>
            <a:r>
              <a:rPr lang="ru-RU" sz="2300" dirty="0">
                <a:latin typeface="Times New Roman" pitchFamily="18" charset="0"/>
                <a:cs typeface="Times New Roman" pitchFamily="18" charset="0"/>
              </a:rPr>
              <a:t>, характеризующем </a:t>
            </a:r>
            <a:r>
              <a:rPr lang="ru-RU" sz="2300" dirty="0" smtClean="0">
                <a:latin typeface="Times New Roman" pitchFamily="18" charset="0"/>
                <a:cs typeface="Times New Roman" pitchFamily="18" charset="0"/>
              </a:rPr>
              <a:t>какую-либо таксономическую </a:t>
            </a:r>
            <a:r>
              <a:rPr lang="ru-RU" sz="2300" dirty="0">
                <a:latin typeface="Times New Roman" pitchFamily="18" charset="0"/>
                <a:cs typeface="Times New Roman" pitchFamily="18" charset="0"/>
              </a:rPr>
              <a:t>единицу инженерно-геологического типологического районирования.</a:t>
            </a:r>
          </a:p>
          <a:p>
            <a:pPr algn="just">
              <a:lnSpc>
                <a:spcPct val="120000"/>
              </a:lnSpc>
            </a:pPr>
            <a:r>
              <a:rPr lang="ru-RU" sz="2300" dirty="0">
                <a:latin typeface="Times New Roman" pitchFamily="18" charset="0"/>
                <a:cs typeface="Times New Roman" pitchFamily="18" charset="0"/>
              </a:rPr>
              <a:t>Совокупность ряда опорных полигонов </a:t>
            </a:r>
            <a:r>
              <a:rPr lang="ru-RU" sz="2300" dirty="0" smtClean="0">
                <a:latin typeface="Times New Roman" pitchFamily="18" charset="0"/>
                <a:cs typeface="Times New Roman" pitchFamily="18" charset="0"/>
              </a:rPr>
              <a:t>образует </a:t>
            </a:r>
            <a:r>
              <a:rPr lang="ru-RU" sz="2300" b="1" dirty="0" smtClean="0">
                <a:latin typeface="Times New Roman" pitchFamily="18" charset="0"/>
                <a:cs typeface="Times New Roman" pitchFamily="18" charset="0"/>
              </a:rPr>
              <a:t>региональный </a:t>
            </a:r>
            <a:r>
              <a:rPr lang="ru-RU" sz="2300" b="1" dirty="0">
                <a:latin typeface="Times New Roman" pitchFamily="18" charset="0"/>
                <a:cs typeface="Times New Roman" pitchFamily="18" charset="0"/>
              </a:rPr>
              <a:t>наблюдательный полигон</a:t>
            </a:r>
            <a:r>
              <a:rPr lang="ru-RU" sz="2300" dirty="0">
                <a:latin typeface="Times New Roman" pitchFamily="18" charset="0"/>
                <a:cs typeface="Times New Roman" pitchFamily="18" charset="0"/>
              </a:rPr>
              <a:t>. Такие полигоны позволяют устанавливать </a:t>
            </a:r>
            <a:r>
              <a:rPr lang="ru-RU" sz="2300" dirty="0" smtClean="0">
                <a:latin typeface="Times New Roman" pitchFamily="18" charset="0"/>
                <a:cs typeface="Times New Roman" pitchFamily="18" charset="0"/>
              </a:rPr>
              <a:t>наиболее общие </a:t>
            </a:r>
            <a:r>
              <a:rPr lang="ru-RU" sz="2300" u="sng" dirty="0" smtClean="0">
                <a:latin typeface="Times New Roman" pitchFamily="18" charset="0"/>
                <a:cs typeface="Times New Roman" pitchFamily="18" charset="0"/>
              </a:rPr>
              <a:t>региональные закономерности </a:t>
            </a:r>
            <a:r>
              <a:rPr lang="ru-RU" sz="2300" dirty="0" smtClean="0">
                <a:latin typeface="Times New Roman" pitchFamily="18" charset="0"/>
                <a:cs typeface="Times New Roman" pitchFamily="18" charset="0"/>
              </a:rPr>
              <a:t>изменения </a:t>
            </a:r>
            <a:r>
              <a:rPr lang="ru-RU" sz="2300" dirty="0">
                <a:latin typeface="Times New Roman" pitchFamily="18" charset="0"/>
                <a:cs typeface="Times New Roman" pitchFamily="18" charset="0"/>
              </a:rPr>
              <a:t>геологической среды </a:t>
            </a:r>
            <a:r>
              <a:rPr lang="ru-RU" sz="2300" dirty="0" smtClean="0">
                <a:latin typeface="Times New Roman" pitchFamily="18" charset="0"/>
                <a:cs typeface="Times New Roman" pitchFamily="18" charset="0"/>
              </a:rPr>
              <a:t>на всей </a:t>
            </a:r>
            <a:r>
              <a:rPr lang="ru-RU" sz="2300" dirty="0">
                <a:latin typeface="Times New Roman" pitchFamily="18" charset="0"/>
                <a:cs typeface="Times New Roman" pitchFamily="18" charset="0"/>
              </a:rPr>
              <a:t>территории</a:t>
            </a:r>
            <a:r>
              <a:rPr lang="ru-RU" sz="2300" dirty="0" smtClean="0">
                <a:latin typeface="Times New Roman" pitchFamily="18" charset="0"/>
                <a:cs typeface="Times New Roman" pitchFamily="18" charset="0"/>
              </a:rPr>
              <a:t>.</a:t>
            </a:r>
            <a:endParaRPr lang="ru-RU" sz="2300" dirty="0">
              <a:latin typeface="Times New Roman" pitchFamily="18" charset="0"/>
              <a:cs typeface="Times New Roman" pitchFamily="18" charset="0"/>
            </a:endParaRPr>
          </a:p>
        </p:txBody>
      </p:sp>
    </p:spTree>
    <p:extLst>
      <p:ext uri="{BB962C8B-B14F-4D97-AF65-F5344CB8AC3E}">
        <p14:creationId xmlns:p14="http://schemas.microsoft.com/office/powerpoint/2010/main" val="349413143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57200" y="404664"/>
            <a:ext cx="8291264" cy="5721499"/>
          </a:xfrm>
        </p:spPr>
        <p:txBody>
          <a:bodyPr>
            <a:normAutofit fontScale="55000" lnSpcReduction="20000"/>
          </a:bodyPr>
          <a:lstStyle/>
          <a:p>
            <a:pPr algn="just">
              <a:lnSpc>
                <a:spcPct val="120000"/>
              </a:lnSpc>
            </a:pPr>
            <a:r>
              <a:rPr lang="ru-RU" b="1" dirty="0" smtClean="0">
                <a:latin typeface="Times New Roman" pitchFamily="18" charset="0"/>
                <a:cs typeface="Times New Roman" pitchFamily="18" charset="0"/>
              </a:rPr>
              <a:t>Специальные наблюдательные полигоны</a:t>
            </a:r>
            <a:r>
              <a:rPr lang="ru-RU" dirty="0" smtClean="0">
                <a:latin typeface="Times New Roman" pitchFamily="18" charset="0"/>
                <a:cs typeface="Times New Roman" pitchFamily="18" charset="0"/>
              </a:rPr>
              <a:t> создаются для </a:t>
            </a:r>
            <a:r>
              <a:rPr lang="ru-RU" dirty="0">
                <a:latin typeface="Times New Roman" pitchFamily="18" charset="0"/>
                <a:cs typeface="Times New Roman" pitchFamily="18" charset="0"/>
              </a:rPr>
              <a:t>наблюдений за какими-либо </a:t>
            </a:r>
            <a:r>
              <a:rPr lang="ru-RU" u="sng" dirty="0">
                <a:latin typeface="Times New Roman" pitchFamily="18" charset="0"/>
                <a:cs typeface="Times New Roman" pitchFamily="18" charset="0"/>
              </a:rPr>
              <a:t>негативными процессами на различных ответственных или уникальных сооружениях</a:t>
            </a:r>
            <a:r>
              <a:rPr lang="ru-RU" dirty="0">
                <a:latin typeface="Times New Roman" pitchFamily="18" charset="0"/>
                <a:cs typeface="Times New Roman" pitchFamily="18" charset="0"/>
              </a:rPr>
              <a:t>. Сложность таких </a:t>
            </a:r>
            <a:r>
              <a:rPr lang="ru-RU" dirty="0" smtClean="0">
                <a:latin typeface="Times New Roman" pitchFamily="18" charset="0"/>
                <a:cs typeface="Times New Roman" pitchFamily="18" charset="0"/>
              </a:rPr>
              <a:t>сооружений (</a:t>
            </a:r>
            <a:r>
              <a:rPr lang="ru-RU" dirty="0">
                <a:latin typeface="Times New Roman" pitchFamily="18" charset="0"/>
                <a:cs typeface="Times New Roman" pitchFamily="18" charset="0"/>
              </a:rPr>
              <a:t>например, гидроузла, АЭС и т.п.) обусловливает проведение	</a:t>
            </a:r>
            <a:r>
              <a:rPr lang="ru-RU" dirty="0" smtClean="0">
                <a:latin typeface="Times New Roman" pitchFamily="18" charset="0"/>
                <a:cs typeface="Times New Roman" pitchFamily="18" charset="0"/>
              </a:rPr>
              <a:t>особых защитных инженерных мероприятий и </a:t>
            </a:r>
            <a:r>
              <a:rPr lang="ru-RU" dirty="0">
                <a:latin typeface="Times New Roman" pitchFamily="18" charset="0"/>
                <a:cs typeface="Times New Roman" pitchFamily="18" charset="0"/>
              </a:rPr>
              <a:t>соответственно особых наблюдений, проводимых по специально составленной программе. </a:t>
            </a:r>
            <a:endParaRPr lang="ru-RU" dirty="0" smtClean="0">
              <a:latin typeface="Times New Roman" pitchFamily="18" charset="0"/>
              <a:cs typeface="Times New Roman" pitchFamily="18" charset="0"/>
            </a:endParaRPr>
          </a:p>
          <a:p>
            <a:pPr algn="just">
              <a:lnSpc>
                <a:spcPct val="120000"/>
              </a:lnSpc>
            </a:pPr>
            <a:r>
              <a:rPr lang="ru-RU" b="1" dirty="0" smtClean="0">
                <a:latin typeface="Times New Roman" pitchFamily="18" charset="0"/>
                <a:cs typeface="Times New Roman" pitchFamily="18" charset="0"/>
              </a:rPr>
              <a:t>Опытно-методический </a:t>
            </a:r>
            <a:r>
              <a:rPr lang="ru-RU" b="1" dirty="0">
                <a:latin typeface="Times New Roman" pitchFamily="18" charset="0"/>
                <a:cs typeface="Times New Roman" pitchFamily="18" charset="0"/>
              </a:rPr>
              <a:t>полигон</a:t>
            </a:r>
            <a:r>
              <a:rPr lang="ru-RU" dirty="0">
                <a:latin typeface="Times New Roman" pitchFamily="18" charset="0"/>
                <a:cs typeface="Times New Roman" pitchFamily="18" charset="0"/>
              </a:rPr>
              <a:t> в системе мониторинга геологической среды выполняет роль </a:t>
            </a:r>
            <a:r>
              <a:rPr lang="ru-RU" u="sng" dirty="0">
                <a:latin typeface="Times New Roman" pitchFamily="18" charset="0"/>
                <a:cs typeface="Times New Roman" pitchFamily="18" charset="0"/>
              </a:rPr>
              <a:t>испытательного</a:t>
            </a:r>
            <a:r>
              <a:rPr lang="ru-RU" dirty="0">
                <a:latin typeface="Times New Roman" pitchFamily="18" charset="0"/>
                <a:cs typeface="Times New Roman" pitchFamily="18" charset="0"/>
              </a:rPr>
              <a:t>. В отличие от опорных участков, на опытно-методических полигонах ведется </a:t>
            </a:r>
            <a:r>
              <a:rPr lang="ru-RU" u="sng" dirty="0">
                <a:latin typeface="Times New Roman" pitchFamily="18" charset="0"/>
                <a:cs typeface="Times New Roman" pitchFamily="18" charset="0"/>
              </a:rPr>
              <a:t>проверка и отработка всевозможных методов контроля и сбора первичной информации </a:t>
            </a:r>
            <a:r>
              <a:rPr lang="ru-RU" dirty="0">
                <a:latin typeface="Times New Roman" pitchFamily="18" charset="0"/>
                <a:cs typeface="Times New Roman" pitchFamily="18" charset="0"/>
              </a:rPr>
              <a:t>за элементами геологической среды или ПТС, проводятся натурные эксперименты, отрабатываются модели и т.д</a:t>
            </a:r>
            <a:r>
              <a:rPr lang="ru-RU" dirty="0" smtClean="0">
                <a:latin typeface="Times New Roman" pitchFamily="18" charset="0"/>
                <a:cs typeface="Times New Roman" pitchFamily="18" charset="0"/>
              </a:rPr>
              <a:t>.</a:t>
            </a:r>
          </a:p>
          <a:p>
            <a:pPr algn="just">
              <a:lnSpc>
                <a:spcPct val="120000"/>
              </a:lnSpc>
            </a:pPr>
            <a:r>
              <a:rPr lang="ru-RU" dirty="0" smtClean="0">
                <a:latin typeface="Times New Roman" pitchFamily="18" charset="0"/>
                <a:cs typeface="Times New Roman" pitchFamily="18" charset="0"/>
              </a:rPr>
              <a:t> </a:t>
            </a:r>
            <a:r>
              <a:rPr lang="ru-RU" b="1" dirty="0">
                <a:latin typeface="Times New Roman" pitchFamily="18" charset="0"/>
                <a:cs typeface="Times New Roman" pitchFamily="18" charset="0"/>
              </a:rPr>
              <a:t>Изыскательские полигоны</a:t>
            </a:r>
            <a:r>
              <a:rPr lang="ru-RU" dirty="0">
                <a:latin typeface="Times New Roman" pitchFamily="18" charset="0"/>
                <a:cs typeface="Times New Roman" pitchFamily="18" charset="0"/>
              </a:rPr>
              <a:t> служат </a:t>
            </a:r>
            <a:r>
              <a:rPr lang="ru-RU" u="sng" dirty="0" smtClean="0">
                <a:latin typeface="Times New Roman" pitchFamily="18" charset="0"/>
                <a:cs typeface="Times New Roman" pitchFamily="18" charset="0"/>
              </a:rPr>
              <a:t>для кратковременных</a:t>
            </a:r>
            <a:r>
              <a:rPr lang="ru-RU" dirty="0" smtClean="0">
                <a:latin typeface="Times New Roman" pitchFamily="18" charset="0"/>
                <a:cs typeface="Times New Roman" pitchFamily="18" charset="0"/>
              </a:rPr>
              <a:t> </a:t>
            </a:r>
            <a:r>
              <a:rPr lang="ru-RU" dirty="0">
                <a:latin typeface="Times New Roman" pitchFamily="18" charset="0"/>
                <a:cs typeface="Times New Roman" pitchFamily="18" charset="0"/>
              </a:rPr>
              <a:t>(на период изысканий) </a:t>
            </a:r>
            <a:r>
              <a:rPr lang="ru-RU" u="sng" dirty="0">
                <a:latin typeface="Times New Roman" pitchFamily="18" charset="0"/>
                <a:cs typeface="Times New Roman" pitchFamily="18" charset="0"/>
              </a:rPr>
              <a:t>исследований и режимных наблюдений</a:t>
            </a:r>
            <a:r>
              <a:rPr lang="ru-RU" dirty="0">
                <a:latin typeface="Times New Roman" pitchFamily="18" charset="0"/>
                <a:cs typeface="Times New Roman" pitchFamily="18" charset="0"/>
              </a:rPr>
              <a:t> в системе мониторинга. Исследования на них ведутся в соответствии с </a:t>
            </a:r>
            <a:r>
              <a:rPr lang="ru-RU" dirty="0" smtClean="0">
                <a:latin typeface="Times New Roman" pitchFamily="18" charset="0"/>
                <a:cs typeface="Times New Roman" pitchFamily="18" charset="0"/>
              </a:rPr>
              <a:t>действующими нормативными     </a:t>
            </a:r>
            <a:r>
              <a:rPr lang="ru-RU" dirty="0">
                <a:latin typeface="Times New Roman" pitchFamily="18" charset="0"/>
                <a:cs typeface="Times New Roman" pitchFamily="18" charset="0"/>
              </a:rPr>
              <a:t>документами</a:t>
            </a:r>
            <a:r>
              <a:rPr lang="ru-RU" dirty="0" smtClean="0">
                <a:latin typeface="Times New Roman" pitchFamily="18" charset="0"/>
                <a:cs typeface="Times New Roman" pitchFamily="18" charset="0"/>
              </a:rPr>
              <a:t>. Такие полигоны </a:t>
            </a:r>
            <a:r>
              <a:rPr lang="ru-RU" dirty="0">
                <a:latin typeface="Times New Roman" pitchFamily="18" charset="0"/>
                <a:cs typeface="Times New Roman" pitchFamily="18" charset="0"/>
              </a:rPr>
              <a:t>создаются на начальных стадиях формирования наблюдательной сети мониторинга, на стадиях предварительных исследований и т.п</a:t>
            </a:r>
            <a:r>
              <a:rPr lang="ru-RU" dirty="0" smtClean="0">
                <a:latin typeface="Times New Roman" pitchFamily="18" charset="0"/>
                <a:cs typeface="Times New Roman" pitchFamily="18" charset="0"/>
              </a:rPr>
              <a:t>.</a:t>
            </a:r>
            <a:endParaRPr lang="ru-RU" dirty="0">
              <a:latin typeface="Times New Roman" pitchFamily="18" charset="0"/>
              <a:cs typeface="Times New Roman" pitchFamily="18" charset="0"/>
            </a:endParaRPr>
          </a:p>
        </p:txBody>
      </p:sp>
    </p:spTree>
    <p:extLst>
      <p:ext uri="{BB962C8B-B14F-4D97-AF65-F5344CB8AC3E}">
        <p14:creationId xmlns:p14="http://schemas.microsoft.com/office/powerpoint/2010/main" val="356935886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57200" y="332656"/>
            <a:ext cx="8435280" cy="6120680"/>
          </a:xfrm>
        </p:spPr>
        <p:txBody>
          <a:bodyPr>
            <a:noAutofit/>
          </a:bodyPr>
          <a:lstStyle/>
          <a:p>
            <a:pPr marL="0" indent="0" algn="just">
              <a:lnSpc>
                <a:spcPct val="120000"/>
              </a:lnSpc>
              <a:buNone/>
            </a:pPr>
            <a:r>
              <a:rPr lang="ru-RU" sz="1800" dirty="0" smtClean="0">
                <a:latin typeface="Times New Roman" pitchFamily="18" charset="0"/>
                <a:cs typeface="Times New Roman" pitchFamily="18" charset="0"/>
              </a:rPr>
              <a:t>	Основой </a:t>
            </a:r>
            <a:r>
              <a:rPr lang="ru-RU" sz="1800" dirty="0">
                <a:latin typeface="Times New Roman" pitchFamily="18" charset="0"/>
                <a:cs typeface="Times New Roman" pitchFamily="18" charset="0"/>
              </a:rPr>
              <a:t>всякого полигона в системе мониторинга является хорошо и правильно оборудованная </a:t>
            </a:r>
            <a:r>
              <a:rPr lang="ru-RU" sz="1800" b="1" dirty="0">
                <a:latin typeface="Times New Roman" pitchFamily="18" charset="0"/>
                <a:cs typeface="Times New Roman" pitchFamily="18" charset="0"/>
              </a:rPr>
              <a:t>наземная наблюдательная сеть</a:t>
            </a:r>
            <a:r>
              <a:rPr lang="ru-RU" sz="1800" dirty="0">
                <a:latin typeface="Times New Roman" pitchFamily="18" charset="0"/>
                <a:cs typeface="Times New Roman" pitchFamily="18" charset="0"/>
              </a:rPr>
              <a:t>, техническую базу которой составляет соответствующая измерительная и регистрирующая аппаратура. Выделяется	несколько </a:t>
            </a:r>
            <a:r>
              <a:rPr lang="ru-RU" sz="1800" u="sng" dirty="0">
                <a:latin typeface="Times New Roman" pitchFamily="18" charset="0"/>
                <a:cs typeface="Times New Roman" pitchFamily="18" charset="0"/>
              </a:rPr>
              <a:t>главных условий ее успешного функционирования</a:t>
            </a:r>
            <a:r>
              <a:rPr lang="ru-RU" sz="1800" dirty="0">
                <a:latin typeface="Times New Roman" pitchFamily="18" charset="0"/>
                <a:cs typeface="Times New Roman" pitchFamily="18" charset="0"/>
              </a:rPr>
              <a:t>:</a:t>
            </a:r>
          </a:p>
          <a:p>
            <a:pPr algn="just">
              <a:lnSpc>
                <a:spcPct val="120000"/>
              </a:lnSpc>
            </a:pPr>
            <a:r>
              <a:rPr lang="ru-RU" sz="1800" dirty="0" smtClean="0">
                <a:latin typeface="Times New Roman" pitchFamily="18" charset="0"/>
                <a:cs typeface="Times New Roman" pitchFamily="18" charset="0"/>
              </a:rPr>
              <a:t>– автономность работы приборов (наличие автономных </a:t>
            </a:r>
            <a:r>
              <a:rPr lang="ru-RU" sz="1800" dirty="0">
                <a:latin typeface="Times New Roman" pitchFamily="18" charset="0"/>
                <a:cs typeface="Times New Roman" pitchFamily="18" charset="0"/>
              </a:rPr>
              <a:t>источников питания) с малой потребляемой мощностью;</a:t>
            </a:r>
          </a:p>
          <a:p>
            <a:pPr algn="just">
              <a:lnSpc>
                <a:spcPct val="120000"/>
              </a:lnSpc>
            </a:pPr>
            <a:r>
              <a:rPr lang="ru-RU" sz="1800" dirty="0" smtClean="0">
                <a:latin typeface="Times New Roman" pitchFamily="18" charset="0"/>
                <a:cs typeface="Times New Roman" pitchFamily="18" charset="0"/>
              </a:rPr>
              <a:t>– непрерывность </a:t>
            </a:r>
            <a:r>
              <a:rPr lang="ru-RU" sz="1800" dirty="0">
                <a:latin typeface="Times New Roman" pitchFamily="18" charset="0"/>
                <a:cs typeface="Times New Roman" pitchFamily="18" charset="0"/>
              </a:rPr>
              <a:t>работы измерительных </a:t>
            </a:r>
            <a:r>
              <a:rPr lang="ru-RU" sz="1800" dirty="0" smtClean="0">
                <a:latin typeface="Times New Roman" pitchFamily="18" charset="0"/>
                <a:cs typeface="Times New Roman" pitchFamily="18" charset="0"/>
              </a:rPr>
              <a:t>средств (</a:t>
            </a:r>
            <a:r>
              <a:rPr lang="ru-RU" sz="1800" dirty="0">
                <a:latin typeface="Times New Roman" pitchFamily="18" charset="0"/>
                <a:cs typeface="Times New Roman" pitchFamily="18" charset="0"/>
              </a:rPr>
              <a:t>датчиков) в течение длительного времени (5 лет и более);</a:t>
            </a:r>
          </a:p>
          <a:p>
            <a:pPr algn="just">
              <a:lnSpc>
                <a:spcPct val="120000"/>
              </a:lnSpc>
            </a:pPr>
            <a:r>
              <a:rPr lang="ru-RU" sz="1800" dirty="0" smtClean="0">
                <a:latin typeface="Times New Roman" pitchFamily="18" charset="0"/>
                <a:cs typeface="Times New Roman" pitchFamily="18" charset="0"/>
              </a:rPr>
              <a:t>– автоматизация </a:t>
            </a:r>
            <a:r>
              <a:rPr lang="ru-RU" sz="1800" dirty="0">
                <a:latin typeface="Times New Roman" pitchFamily="18" charset="0"/>
                <a:cs typeface="Times New Roman" pitchFamily="18" charset="0"/>
              </a:rPr>
              <a:t>процесса измерений и передачи в АИС или сохранение собранной информации;</a:t>
            </a:r>
          </a:p>
          <a:p>
            <a:pPr algn="just">
              <a:lnSpc>
                <a:spcPct val="120000"/>
              </a:lnSpc>
            </a:pPr>
            <a:r>
              <a:rPr lang="ru-RU" sz="1800" dirty="0" smtClean="0">
                <a:latin typeface="Times New Roman" pitchFamily="18" charset="0"/>
                <a:cs typeface="Times New Roman" pitchFamily="18" charset="0"/>
              </a:rPr>
              <a:t>– комплектация </a:t>
            </a:r>
            <a:r>
              <a:rPr lang="ru-RU" sz="1800" dirty="0">
                <a:latin typeface="Times New Roman" pitchFamily="18" charset="0"/>
                <a:cs typeface="Times New Roman" pitchFamily="18" charset="0"/>
              </a:rPr>
              <a:t>средств измерений (использование меньшего числа приборов для фиксации возможно большего числа параметров</a:t>
            </a:r>
            <a:r>
              <a:rPr lang="ru-RU" sz="1800" dirty="0" smtClean="0">
                <a:latin typeface="Times New Roman" pitchFamily="18" charset="0"/>
                <a:cs typeface="Times New Roman" pitchFamily="18" charset="0"/>
              </a:rPr>
              <a:t>).</a:t>
            </a:r>
          </a:p>
          <a:p>
            <a:pPr marL="0" indent="0" algn="just">
              <a:lnSpc>
                <a:spcPct val="120000"/>
              </a:lnSpc>
              <a:buNone/>
            </a:pPr>
            <a:r>
              <a:rPr lang="ru-RU" sz="1800" dirty="0" smtClean="0">
                <a:latin typeface="Times New Roman" pitchFamily="18" charset="0"/>
                <a:cs typeface="Times New Roman" pitchFamily="18" charset="0"/>
              </a:rPr>
              <a:t>	Состав</a:t>
            </a:r>
            <a:r>
              <a:rPr lang="ru-RU" sz="1800" dirty="0">
                <a:latin typeface="Times New Roman" pitchFamily="18" charset="0"/>
                <a:cs typeface="Times New Roman" pitchFamily="18" charset="0"/>
              </a:rPr>
              <a:t>	</a:t>
            </a:r>
            <a:r>
              <a:rPr lang="ru-RU" sz="1800" dirty="0" smtClean="0">
                <a:latin typeface="Times New Roman" pitchFamily="18" charset="0"/>
                <a:cs typeface="Times New Roman" pitchFamily="18" charset="0"/>
              </a:rPr>
              <a:t>наблюдений определяется с учетом</a:t>
            </a:r>
            <a:r>
              <a:rPr lang="ru-RU" sz="1800" dirty="0">
                <a:latin typeface="Times New Roman" pitchFamily="18" charset="0"/>
                <a:cs typeface="Times New Roman" pitchFamily="18" charset="0"/>
              </a:rPr>
              <a:t>	</a:t>
            </a:r>
            <a:r>
              <a:rPr lang="ru-RU" sz="1800" dirty="0" smtClean="0">
                <a:latin typeface="Times New Roman" pitchFamily="18" charset="0"/>
                <a:cs typeface="Times New Roman" pitchFamily="18" charset="0"/>
              </a:rPr>
              <a:t>различных источников </a:t>
            </a:r>
            <a:r>
              <a:rPr lang="ru-RU" sz="1800" dirty="0">
                <a:latin typeface="Times New Roman" pitchFamily="18" charset="0"/>
                <a:cs typeface="Times New Roman" pitchFamily="18" charset="0"/>
              </a:rPr>
              <a:t>техногенного воздействия на данной территории и может </a:t>
            </a:r>
            <a:r>
              <a:rPr lang="ru-RU" sz="1800" dirty="0" smtClean="0">
                <a:latin typeface="Times New Roman" pitchFamily="18" charset="0"/>
                <a:cs typeface="Times New Roman" pitchFamily="18" charset="0"/>
              </a:rPr>
              <a:t>быть площадным (проводиться по всей площади), линейным (</a:t>
            </a:r>
            <a:r>
              <a:rPr lang="ru-RU" sz="1800" dirty="0">
                <a:latin typeface="Times New Roman" pitchFamily="18" charset="0"/>
                <a:cs typeface="Times New Roman" pitchFamily="18" charset="0"/>
              </a:rPr>
              <a:t>например</a:t>
            </a:r>
            <a:r>
              <a:rPr lang="ru-RU" sz="1800" dirty="0" smtClean="0">
                <a:latin typeface="Times New Roman" pitchFamily="18" charset="0"/>
                <a:cs typeface="Times New Roman" pitchFamily="18" charset="0"/>
              </a:rPr>
              <a:t>, по линии </a:t>
            </a:r>
            <a:r>
              <a:rPr lang="ru-RU" sz="1800" dirty="0">
                <a:latin typeface="Times New Roman" pitchFamily="18" charset="0"/>
                <a:cs typeface="Times New Roman" pitchFamily="18" charset="0"/>
              </a:rPr>
              <a:t>геофизического или </a:t>
            </a:r>
            <a:r>
              <a:rPr lang="ru-RU" sz="1800" dirty="0" err="1" smtClean="0">
                <a:latin typeface="Times New Roman" pitchFamily="18" charset="0"/>
                <a:cs typeface="Times New Roman" pitchFamily="18" charset="0"/>
              </a:rPr>
              <a:t>геогидрогеологического</a:t>
            </a:r>
            <a:r>
              <a:rPr lang="ru-RU" sz="1800" dirty="0" smtClean="0">
                <a:latin typeface="Times New Roman" pitchFamily="18" charset="0"/>
                <a:cs typeface="Times New Roman" pitchFamily="18" charset="0"/>
              </a:rPr>
              <a:t> профиля) или точечным (редкая наблюдательная сеть</a:t>
            </a:r>
            <a:r>
              <a:rPr lang="ru-RU" sz="1800" dirty="0">
                <a:latin typeface="Times New Roman" pitchFamily="18" charset="0"/>
                <a:cs typeface="Times New Roman" pitchFamily="18" charset="0"/>
              </a:rPr>
              <a:t>, рассредоточенная по площади</a:t>
            </a:r>
            <a:r>
              <a:rPr lang="ru-RU" sz="1800" dirty="0" smtClean="0">
                <a:latin typeface="Times New Roman" pitchFamily="18" charset="0"/>
                <a:cs typeface="Times New Roman" pitchFamily="18" charset="0"/>
              </a:rPr>
              <a:t>).</a:t>
            </a:r>
            <a:endParaRPr lang="ru-RU" sz="1800" dirty="0">
              <a:latin typeface="Times New Roman" pitchFamily="18" charset="0"/>
              <a:cs typeface="Times New Roman" pitchFamily="18" charset="0"/>
            </a:endParaRPr>
          </a:p>
        </p:txBody>
      </p:sp>
    </p:spTree>
    <p:extLst>
      <p:ext uri="{BB962C8B-B14F-4D97-AF65-F5344CB8AC3E}">
        <p14:creationId xmlns:p14="http://schemas.microsoft.com/office/powerpoint/2010/main" val="182755388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b="1" dirty="0"/>
              <a:t>3.2.</a:t>
            </a:r>
            <a:r>
              <a:rPr lang="ru-RU" dirty="0"/>
              <a:t> </a:t>
            </a:r>
            <a:r>
              <a:rPr lang="ru-RU" b="1" dirty="0"/>
              <a:t>Дистанционные</a:t>
            </a:r>
            <a:r>
              <a:rPr lang="ru-RU" dirty="0"/>
              <a:t> </a:t>
            </a:r>
            <a:r>
              <a:rPr lang="ru-RU" b="1" dirty="0"/>
              <a:t>методы</a:t>
            </a:r>
            <a:r>
              <a:rPr lang="ru-RU" dirty="0"/>
              <a:t> </a:t>
            </a:r>
            <a:r>
              <a:rPr lang="ru-RU" b="1" dirty="0" smtClean="0"/>
              <a:t>исследований</a:t>
            </a:r>
            <a:endParaRPr lang="ru-RU" dirty="0"/>
          </a:p>
        </p:txBody>
      </p:sp>
      <p:sp>
        <p:nvSpPr>
          <p:cNvPr id="3" name="Объект 2"/>
          <p:cNvSpPr>
            <a:spLocks noGrp="1"/>
          </p:cNvSpPr>
          <p:nvPr>
            <p:ph idx="1"/>
          </p:nvPr>
        </p:nvSpPr>
        <p:spPr>
          <a:xfrm>
            <a:off x="457200" y="1600200"/>
            <a:ext cx="8291264" cy="4925144"/>
          </a:xfrm>
        </p:spPr>
        <p:txBody>
          <a:bodyPr>
            <a:normAutofit fontScale="62500" lnSpcReduction="20000"/>
          </a:bodyPr>
          <a:lstStyle/>
          <a:p>
            <a:pPr algn="just">
              <a:lnSpc>
                <a:spcPct val="120000"/>
              </a:lnSpc>
            </a:pPr>
            <a:r>
              <a:rPr lang="ru-RU" dirty="0" smtClean="0">
                <a:latin typeface="Times New Roman" pitchFamily="18" charset="0"/>
                <a:cs typeface="Times New Roman" pitchFamily="18" charset="0"/>
              </a:rPr>
              <a:t>Среди </a:t>
            </a:r>
            <a:r>
              <a:rPr lang="ru-RU" u="sng" dirty="0" smtClean="0">
                <a:latin typeface="Times New Roman" pitchFamily="18" charset="0"/>
                <a:cs typeface="Times New Roman" pitchFamily="18" charset="0"/>
              </a:rPr>
              <a:t>дистанционных методов наблюдений в</a:t>
            </a:r>
            <a:r>
              <a:rPr lang="ru-RU" u="sng" dirty="0">
                <a:latin typeface="Times New Roman" pitchFamily="18" charset="0"/>
                <a:cs typeface="Times New Roman" pitchFamily="18" charset="0"/>
              </a:rPr>
              <a:t>	</a:t>
            </a:r>
            <a:r>
              <a:rPr lang="ru-RU" u="sng" dirty="0" smtClean="0">
                <a:latin typeface="Times New Roman" pitchFamily="18" charset="0"/>
                <a:cs typeface="Times New Roman" pitchFamily="18" charset="0"/>
              </a:rPr>
              <a:t>системе мониторинга </a:t>
            </a:r>
            <a:r>
              <a:rPr lang="ru-RU" u="sng" dirty="0">
                <a:latin typeface="Times New Roman" pitchFamily="18" charset="0"/>
                <a:cs typeface="Times New Roman" pitchFamily="18" charset="0"/>
              </a:rPr>
              <a:t>геологической среды используются две основные группы способов</a:t>
            </a:r>
            <a:r>
              <a:rPr lang="ru-RU" dirty="0">
                <a:latin typeface="Times New Roman" pitchFamily="18" charset="0"/>
                <a:cs typeface="Times New Roman" pitchFamily="18" charset="0"/>
              </a:rPr>
              <a:t>: </a:t>
            </a:r>
            <a:r>
              <a:rPr lang="ru-RU" b="1" dirty="0">
                <a:latin typeface="Times New Roman" pitchFamily="18" charset="0"/>
                <a:cs typeface="Times New Roman" pitchFamily="18" charset="0"/>
              </a:rPr>
              <a:t>аэрокосмические и геофизические</a:t>
            </a:r>
            <a:r>
              <a:rPr lang="ru-RU" dirty="0">
                <a:latin typeface="Times New Roman" pitchFamily="18" charset="0"/>
                <a:cs typeface="Times New Roman" pitchFamily="18" charset="0"/>
              </a:rPr>
              <a:t>.</a:t>
            </a:r>
          </a:p>
          <a:p>
            <a:pPr algn="just">
              <a:lnSpc>
                <a:spcPct val="120000"/>
              </a:lnSpc>
            </a:pPr>
            <a:r>
              <a:rPr lang="ru-RU" u="sng" dirty="0" smtClean="0">
                <a:latin typeface="Times New Roman" pitchFamily="18" charset="0"/>
                <a:cs typeface="Times New Roman" pitchFamily="18" charset="0"/>
              </a:rPr>
              <a:t>Основными видами дистанционных </a:t>
            </a:r>
            <a:r>
              <a:rPr lang="ru-RU" u="sng" dirty="0">
                <a:latin typeface="Times New Roman" pitchFamily="18" charset="0"/>
                <a:cs typeface="Times New Roman" pitchFamily="18" charset="0"/>
              </a:rPr>
              <a:t>аэрокосмических методов </a:t>
            </a:r>
            <a:r>
              <a:rPr lang="ru-RU" dirty="0">
                <a:latin typeface="Times New Roman" pitchFamily="18" charset="0"/>
                <a:cs typeface="Times New Roman" pitchFamily="18" charset="0"/>
              </a:rPr>
              <a:t>исследования геологической среды, которые могут с успехом использоваться в системах мониторинга, являются </a:t>
            </a:r>
            <a:r>
              <a:rPr lang="ru-RU" u="sng" dirty="0">
                <a:latin typeface="Times New Roman" pitchFamily="18" charset="0"/>
                <a:cs typeface="Times New Roman" pitchFamily="18" charset="0"/>
              </a:rPr>
              <a:t>фотосъемка, телевизионная</a:t>
            </a:r>
            <a:r>
              <a:rPr lang="ru-RU" u="sng" dirty="0" smtClean="0">
                <a:latin typeface="Times New Roman" pitchFamily="18" charset="0"/>
                <a:cs typeface="Times New Roman" pitchFamily="18" charset="0"/>
              </a:rPr>
              <a:t>, инфракрасная</a:t>
            </a:r>
            <a:r>
              <a:rPr lang="ru-RU" u="sng" dirty="0">
                <a:latin typeface="Times New Roman" pitchFamily="18" charset="0"/>
                <a:cs typeface="Times New Roman" pitchFamily="18" charset="0"/>
              </a:rPr>
              <a:t>,	</a:t>
            </a:r>
            <a:r>
              <a:rPr lang="ru-RU" u="sng" dirty="0" smtClean="0">
                <a:latin typeface="Times New Roman" pitchFamily="18" charset="0"/>
                <a:cs typeface="Times New Roman" pitchFamily="18" charset="0"/>
              </a:rPr>
              <a:t> радиотепловая</a:t>
            </a:r>
            <a:r>
              <a:rPr lang="ru-RU" u="sng" dirty="0">
                <a:latin typeface="Times New Roman" pitchFamily="18" charset="0"/>
                <a:cs typeface="Times New Roman" pitchFamily="18" charset="0"/>
              </a:rPr>
              <a:t>,	</a:t>
            </a:r>
            <a:r>
              <a:rPr lang="ru-RU" u="sng" dirty="0" smtClean="0">
                <a:latin typeface="Times New Roman" pitchFamily="18" charset="0"/>
                <a:cs typeface="Times New Roman" pitchFamily="18" charset="0"/>
              </a:rPr>
              <a:t>радиолокационная радарная </a:t>
            </a:r>
            <a:r>
              <a:rPr lang="ru-RU" u="sng" dirty="0">
                <a:latin typeface="Times New Roman" pitchFamily="18" charset="0"/>
                <a:cs typeface="Times New Roman" pitchFamily="18" charset="0"/>
              </a:rPr>
              <a:t>и многозональная съемка</a:t>
            </a:r>
            <a:r>
              <a:rPr lang="ru-RU" dirty="0">
                <a:latin typeface="Times New Roman" pitchFamily="18" charset="0"/>
                <a:cs typeface="Times New Roman" pitchFamily="18" charset="0"/>
              </a:rPr>
              <a:t>. Практически все эти методы полезны при оценке техногенных изменений геологической среды, поиске ореолов загрязнений, оценке динамики техногенных изменений геологической среды и т.д.</a:t>
            </a:r>
          </a:p>
          <a:p>
            <a:pPr algn="just">
              <a:lnSpc>
                <a:spcPct val="120000"/>
              </a:lnSpc>
            </a:pPr>
            <a:r>
              <a:rPr lang="ru-RU" dirty="0">
                <a:latin typeface="Times New Roman" pitchFamily="18" charset="0"/>
                <a:cs typeface="Times New Roman" pitchFamily="18" charset="0"/>
              </a:rPr>
              <a:t>Среди дистанционных в системе мониторинга геологической </a:t>
            </a:r>
            <a:r>
              <a:rPr lang="ru-RU" dirty="0" smtClean="0">
                <a:latin typeface="Times New Roman" pitchFamily="18" charset="0"/>
                <a:cs typeface="Times New Roman" pitchFamily="18" charset="0"/>
              </a:rPr>
              <a:t>среды чаще всего используются </a:t>
            </a:r>
            <a:r>
              <a:rPr lang="ru-RU" u="sng" dirty="0" smtClean="0">
                <a:latin typeface="Times New Roman" pitchFamily="18" charset="0"/>
                <a:cs typeface="Times New Roman" pitchFamily="18" charset="0"/>
              </a:rPr>
              <a:t>методы аэрокосмического </a:t>
            </a:r>
            <a:r>
              <a:rPr lang="ru-RU" u="sng" dirty="0">
                <a:latin typeface="Times New Roman" pitchFamily="18" charset="0"/>
                <a:cs typeface="Times New Roman" pitchFamily="18" charset="0"/>
              </a:rPr>
              <a:t>дешифрирования</a:t>
            </a:r>
            <a:r>
              <a:rPr lang="ru-RU" dirty="0">
                <a:latin typeface="Times New Roman" pitchFamily="18" charset="0"/>
                <a:cs typeface="Times New Roman" pitchFamily="18" charset="0"/>
              </a:rPr>
              <a:t>. При этом в зависимости от масштаба съемки могут применяться снимки различного масштаба</a:t>
            </a:r>
            <a:r>
              <a:rPr lang="ru-RU" dirty="0" smtClean="0">
                <a:latin typeface="Times New Roman" pitchFamily="18" charset="0"/>
                <a:cs typeface="Times New Roman" pitchFamily="18" charset="0"/>
              </a:rPr>
              <a:t>.</a:t>
            </a:r>
            <a:endParaRPr lang="ru-RU" dirty="0">
              <a:latin typeface="Times New Roman" pitchFamily="18" charset="0"/>
              <a:cs typeface="Times New Roman" pitchFamily="18" charset="0"/>
            </a:endParaRPr>
          </a:p>
        </p:txBody>
      </p:sp>
    </p:spTree>
    <p:extLst>
      <p:ext uri="{BB962C8B-B14F-4D97-AF65-F5344CB8AC3E}">
        <p14:creationId xmlns:p14="http://schemas.microsoft.com/office/powerpoint/2010/main" val="320229147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57200" y="620688"/>
            <a:ext cx="8291264" cy="5505475"/>
          </a:xfrm>
        </p:spPr>
        <p:txBody>
          <a:bodyPr>
            <a:normAutofit fontScale="70000" lnSpcReduction="20000"/>
          </a:bodyPr>
          <a:lstStyle/>
          <a:p>
            <a:pPr marL="0" indent="0" algn="just">
              <a:lnSpc>
                <a:spcPct val="120000"/>
              </a:lnSpc>
              <a:buNone/>
            </a:pPr>
            <a:r>
              <a:rPr lang="ru-RU" dirty="0" smtClean="0"/>
              <a:t>	</a:t>
            </a:r>
            <a:r>
              <a:rPr lang="ru-RU" dirty="0" smtClean="0">
                <a:latin typeface="Times New Roman" pitchFamily="18" charset="0"/>
                <a:cs typeface="Times New Roman" pitchFamily="18" charset="0"/>
              </a:rPr>
              <a:t>В </a:t>
            </a:r>
            <a:r>
              <a:rPr lang="ru-RU" dirty="0">
                <a:latin typeface="Times New Roman" pitchFamily="18" charset="0"/>
                <a:cs typeface="Times New Roman" pitchFamily="18" charset="0"/>
              </a:rPr>
              <a:t>настоящее время среди дистанционных методов, успешно применяемых при мониторинге природной среды, в том числе геологической, является </a:t>
            </a:r>
            <a:r>
              <a:rPr lang="ru-RU" u="sng" dirty="0">
                <a:latin typeface="Times New Roman" pitchFamily="18" charset="0"/>
                <a:cs typeface="Times New Roman" pitchFamily="18" charset="0"/>
              </a:rPr>
              <a:t>многозональная аэрофотосъемка и многозональная аэрокосмическая фотосъемка</a:t>
            </a:r>
            <a:r>
              <a:rPr lang="ru-RU" dirty="0">
                <a:latin typeface="Times New Roman" pitchFamily="18" charset="0"/>
                <a:cs typeface="Times New Roman" pitchFamily="18" charset="0"/>
              </a:rPr>
              <a:t>. Снимки выполняют в различных диапазонах спектра и в итоге получают своеобразный </a:t>
            </a:r>
            <a:r>
              <a:rPr lang="ru-RU" u="sng" dirty="0">
                <a:latin typeface="Times New Roman" pitchFamily="18" charset="0"/>
                <a:cs typeface="Times New Roman" pitchFamily="18" charset="0"/>
              </a:rPr>
              <a:t>«спектральный образ</a:t>
            </a:r>
            <a:r>
              <a:rPr lang="ru-RU" u="sng" dirty="0" smtClean="0">
                <a:latin typeface="Times New Roman" pitchFamily="18" charset="0"/>
                <a:cs typeface="Times New Roman" pitchFamily="18" charset="0"/>
              </a:rPr>
              <a:t>»</a:t>
            </a:r>
            <a:r>
              <a:rPr lang="ru-RU" dirty="0" smtClean="0">
                <a:latin typeface="Times New Roman" pitchFamily="18" charset="0"/>
                <a:cs typeface="Times New Roman" pitchFamily="18" charset="0"/>
              </a:rPr>
              <a:t> того или иного</a:t>
            </a:r>
            <a:r>
              <a:rPr lang="ru-RU" dirty="0">
                <a:latin typeface="Times New Roman" pitchFamily="18" charset="0"/>
                <a:cs typeface="Times New Roman" pitchFamily="18" charset="0"/>
              </a:rPr>
              <a:t>	</a:t>
            </a:r>
            <a:r>
              <a:rPr lang="ru-RU" u="sng" dirty="0" smtClean="0">
                <a:latin typeface="Times New Roman" pitchFamily="18" charset="0"/>
                <a:cs typeface="Times New Roman" pitchFamily="18" charset="0"/>
              </a:rPr>
              <a:t>объекта геологической среды</a:t>
            </a:r>
            <a:r>
              <a:rPr lang="ru-RU" dirty="0" smtClean="0">
                <a:latin typeface="Times New Roman" pitchFamily="18" charset="0"/>
                <a:cs typeface="Times New Roman" pitchFamily="18" charset="0"/>
              </a:rPr>
              <a:t> </a:t>
            </a:r>
            <a:r>
              <a:rPr lang="ru-RU" dirty="0">
                <a:latin typeface="Times New Roman" pitchFamily="18" charset="0"/>
                <a:cs typeface="Times New Roman" pitchFamily="18" charset="0"/>
              </a:rPr>
              <a:t>(почв</a:t>
            </a:r>
            <a:r>
              <a:rPr lang="ru-RU" dirty="0" smtClean="0">
                <a:latin typeface="Times New Roman" pitchFamily="18" charset="0"/>
                <a:cs typeface="Times New Roman" pitchFamily="18" charset="0"/>
              </a:rPr>
              <a:t>, поверхностных грунтов, асфальтовых </a:t>
            </a:r>
            <a:r>
              <a:rPr lang="ru-RU" dirty="0">
                <a:latin typeface="Times New Roman" pitchFamily="18" charset="0"/>
                <a:cs typeface="Times New Roman" pitchFamily="18" charset="0"/>
              </a:rPr>
              <a:t>покрытий, инженерных сооружений, водной поверхности</a:t>
            </a:r>
            <a:r>
              <a:rPr lang="ru-RU" dirty="0" smtClean="0">
                <a:latin typeface="Times New Roman" pitchFamily="18" charset="0"/>
                <a:cs typeface="Times New Roman" pitchFamily="18" charset="0"/>
              </a:rPr>
              <a:t>). Среди </a:t>
            </a:r>
            <a:r>
              <a:rPr lang="ru-RU" dirty="0">
                <a:latin typeface="Times New Roman" pitchFamily="18" charset="0"/>
                <a:cs typeface="Times New Roman" pitchFamily="18" charset="0"/>
              </a:rPr>
              <a:t>дистанционных методов </a:t>
            </a:r>
            <a:r>
              <a:rPr lang="ru-RU" dirty="0" smtClean="0">
                <a:latin typeface="Times New Roman" pitchFamily="18" charset="0"/>
                <a:cs typeface="Times New Roman" pitchFamily="18" charset="0"/>
              </a:rPr>
              <a:t>контроля большого количества     </a:t>
            </a:r>
            <a:r>
              <a:rPr lang="ru-RU" dirty="0">
                <a:latin typeface="Times New Roman" pitchFamily="18" charset="0"/>
                <a:cs typeface="Times New Roman" pitchFamily="18" charset="0"/>
              </a:rPr>
              <a:t>объектов</a:t>
            </a:r>
            <a:r>
              <a:rPr lang="ru-RU" dirty="0" smtClean="0">
                <a:latin typeface="Times New Roman" pitchFamily="18" charset="0"/>
                <a:cs typeface="Times New Roman" pitchFamily="18" charset="0"/>
              </a:rPr>
              <a:t>, расположенных на значительных </a:t>
            </a:r>
            <a:r>
              <a:rPr lang="ru-RU" dirty="0">
                <a:latin typeface="Times New Roman" pitchFamily="18" charset="0"/>
                <a:cs typeface="Times New Roman" pitchFamily="18" charset="0"/>
              </a:rPr>
              <a:t>площадях, особое место занимает </a:t>
            </a:r>
            <a:r>
              <a:rPr lang="ru-RU" u="sng" dirty="0">
                <a:latin typeface="Times New Roman" pitchFamily="18" charset="0"/>
                <a:cs typeface="Times New Roman" pitchFamily="18" charset="0"/>
              </a:rPr>
              <a:t>тепловая съемка, выполняемая в среднем и дальнем диапазонах инфракрасной области электромагнитного спектра</a:t>
            </a:r>
            <a:r>
              <a:rPr lang="ru-RU" dirty="0">
                <a:latin typeface="Times New Roman" pitchFamily="18" charset="0"/>
                <a:cs typeface="Times New Roman" pitchFamily="18" charset="0"/>
              </a:rPr>
              <a:t>. Регистрируется в основном собственное </a:t>
            </a:r>
            <a:r>
              <a:rPr lang="ru-RU" dirty="0" smtClean="0">
                <a:latin typeface="Times New Roman" pitchFamily="18" charset="0"/>
                <a:cs typeface="Times New Roman" pitchFamily="18" charset="0"/>
              </a:rPr>
              <a:t>тепловое излучение, интенсивность</a:t>
            </a:r>
            <a:r>
              <a:rPr lang="ru-RU" dirty="0">
                <a:latin typeface="Times New Roman" pitchFamily="18" charset="0"/>
                <a:cs typeface="Times New Roman" pitchFamily="18" charset="0"/>
              </a:rPr>
              <a:t>	</a:t>
            </a:r>
            <a:r>
              <a:rPr lang="ru-RU" dirty="0" smtClean="0">
                <a:latin typeface="Times New Roman" pitchFamily="18" charset="0"/>
                <a:cs typeface="Times New Roman" pitchFamily="18" charset="0"/>
              </a:rPr>
              <a:t>которого определяется </a:t>
            </a:r>
            <a:r>
              <a:rPr lang="ru-RU" dirty="0">
                <a:latin typeface="Times New Roman" pitchFamily="18" charset="0"/>
                <a:cs typeface="Times New Roman" pitchFamily="18" charset="0"/>
              </a:rPr>
              <a:t>температурой и состоянием излучающей поверхности. </a:t>
            </a:r>
          </a:p>
        </p:txBody>
      </p:sp>
    </p:spTree>
    <p:extLst>
      <p:ext uri="{BB962C8B-B14F-4D97-AF65-F5344CB8AC3E}">
        <p14:creationId xmlns:p14="http://schemas.microsoft.com/office/powerpoint/2010/main" val="264605501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57200" y="620688"/>
            <a:ext cx="8363272" cy="5904656"/>
          </a:xfrm>
        </p:spPr>
        <p:txBody>
          <a:bodyPr>
            <a:normAutofit fontScale="62500" lnSpcReduction="20000"/>
          </a:bodyPr>
          <a:lstStyle/>
          <a:p>
            <a:pPr marL="0" indent="0" algn="just">
              <a:lnSpc>
                <a:spcPct val="120000"/>
              </a:lnSpc>
              <a:buNone/>
            </a:pPr>
            <a:r>
              <a:rPr lang="ru-RU" dirty="0"/>
              <a:t>	</a:t>
            </a:r>
            <a:r>
              <a:rPr lang="ru-RU" b="1" u="sng" dirty="0" smtClean="0">
                <a:latin typeface="Times New Roman" pitchFamily="18" charset="0"/>
                <a:cs typeface="Times New Roman" pitchFamily="18" charset="0"/>
              </a:rPr>
              <a:t>Тепловая </a:t>
            </a:r>
            <a:r>
              <a:rPr lang="ru-RU" b="1" u="sng" dirty="0">
                <a:latin typeface="Times New Roman" pitchFamily="18" charset="0"/>
                <a:cs typeface="Times New Roman" pitchFamily="18" charset="0"/>
              </a:rPr>
              <a:t>съемка</a:t>
            </a:r>
            <a:r>
              <a:rPr lang="ru-RU" dirty="0">
                <a:latin typeface="Times New Roman" pitchFamily="18" charset="0"/>
                <a:cs typeface="Times New Roman" pitchFamily="18" charset="0"/>
              </a:rPr>
              <a:t> дает хорошие результаты для обнаружения таких техногенных воздействий, как </a:t>
            </a:r>
            <a:r>
              <a:rPr lang="ru-RU" u="sng" dirty="0">
                <a:latin typeface="Times New Roman" pitchFamily="18" charset="0"/>
                <a:cs typeface="Times New Roman" pitchFamily="18" charset="0"/>
              </a:rPr>
              <a:t>сбросы загрязнений в поверхностную гидросферу, выбросы загрязнений в атмосферу, утечки из различных накопителей жидких отходов, из оросительных систем, наземных и подземных </a:t>
            </a:r>
            <a:r>
              <a:rPr lang="ru-RU" u="sng" dirty="0" smtClean="0">
                <a:latin typeface="Times New Roman" pitchFamily="18" charset="0"/>
                <a:cs typeface="Times New Roman" pitchFamily="18" charset="0"/>
              </a:rPr>
              <a:t>коммуникаций</a:t>
            </a:r>
            <a:r>
              <a:rPr lang="ru-RU" dirty="0" smtClean="0">
                <a:latin typeface="Times New Roman" pitchFamily="18" charset="0"/>
                <a:cs typeface="Times New Roman" pitchFamily="18" charset="0"/>
              </a:rPr>
              <a:t> (в том     </a:t>
            </a:r>
            <a:r>
              <a:rPr lang="ru-RU" dirty="0">
                <a:latin typeface="Times New Roman" pitchFamily="18" charset="0"/>
                <a:cs typeface="Times New Roman" pitchFamily="18" charset="0"/>
              </a:rPr>
              <a:t>числе	теплосетей</a:t>
            </a:r>
            <a:r>
              <a:rPr lang="ru-RU" dirty="0" smtClean="0">
                <a:latin typeface="Times New Roman" pitchFamily="18" charset="0"/>
                <a:cs typeface="Times New Roman" pitchFamily="18" charset="0"/>
              </a:rPr>
              <a:t>), </a:t>
            </a:r>
            <a:r>
              <a:rPr lang="ru-RU" u="sng" dirty="0" smtClean="0">
                <a:latin typeface="Times New Roman" pitchFamily="18" charset="0"/>
                <a:cs typeface="Times New Roman" pitchFamily="18" charset="0"/>
              </a:rPr>
              <a:t>наличие зданий и </a:t>
            </a:r>
            <a:r>
              <a:rPr lang="ru-RU" u="sng" dirty="0">
                <a:latin typeface="Times New Roman" pitchFamily="18" charset="0"/>
                <a:cs typeface="Times New Roman" pitchFamily="18" charset="0"/>
              </a:rPr>
              <a:t>сооружений в зоне развития </a:t>
            </a:r>
            <a:r>
              <a:rPr lang="ru-RU" u="sng" dirty="0" smtClean="0">
                <a:latin typeface="Times New Roman" pitchFamily="18" charset="0"/>
                <a:cs typeface="Times New Roman" pitchFamily="18" charset="0"/>
              </a:rPr>
              <a:t>многолетнемерзлых пород, очаги </a:t>
            </a:r>
            <a:r>
              <a:rPr lang="ru-RU" u="sng" dirty="0">
                <a:latin typeface="Times New Roman" pitchFamily="18" charset="0"/>
                <a:cs typeface="Times New Roman" pitchFamily="18" charset="0"/>
              </a:rPr>
              <a:t>самовозгорания в толще накоплений различного горючего материала</a:t>
            </a:r>
            <a:r>
              <a:rPr lang="ru-RU" dirty="0">
                <a:latin typeface="Times New Roman" pitchFamily="18" charset="0"/>
                <a:cs typeface="Times New Roman" pitchFamily="18" charset="0"/>
              </a:rPr>
              <a:t>. </a:t>
            </a:r>
            <a:endParaRPr lang="ru-RU" dirty="0" smtClean="0">
              <a:latin typeface="Times New Roman" pitchFamily="18" charset="0"/>
              <a:cs typeface="Times New Roman" pitchFamily="18" charset="0"/>
            </a:endParaRPr>
          </a:p>
          <a:p>
            <a:pPr marL="0" indent="0" algn="just">
              <a:lnSpc>
                <a:spcPct val="120000"/>
              </a:lnSpc>
              <a:buNone/>
            </a:pPr>
            <a:r>
              <a:rPr lang="ru-RU" dirty="0" smtClean="0">
                <a:latin typeface="Times New Roman" pitchFamily="18" charset="0"/>
                <a:cs typeface="Times New Roman" pitchFamily="18" charset="0"/>
              </a:rPr>
              <a:t>	</a:t>
            </a:r>
            <a:r>
              <a:rPr lang="ru-RU" b="1" u="sng" dirty="0" smtClean="0">
                <a:latin typeface="Times New Roman" pitchFamily="18" charset="0"/>
                <a:cs typeface="Times New Roman" pitchFamily="18" charset="0"/>
              </a:rPr>
              <a:t>Радиолокационная </a:t>
            </a:r>
            <a:r>
              <a:rPr lang="ru-RU" b="1" u="sng" dirty="0">
                <a:latin typeface="Times New Roman" pitchFamily="18" charset="0"/>
                <a:cs typeface="Times New Roman" pitchFamily="18" charset="0"/>
              </a:rPr>
              <a:t>съемка</a:t>
            </a:r>
            <a:r>
              <a:rPr lang="ru-RU" dirty="0">
                <a:latin typeface="Times New Roman" pitchFamily="18" charset="0"/>
                <a:cs typeface="Times New Roman" pitchFamily="18" charset="0"/>
              </a:rPr>
              <a:t>, выполняемая в СВЧ-диапазоне, позволяет получить более обширную информацию, чем тепловая съемка, но основные успехи применения этого метода также связаны с наблюдениями за изменениями </a:t>
            </a:r>
            <a:r>
              <a:rPr lang="ru-RU" u="sng" dirty="0">
                <a:latin typeface="Times New Roman" pitchFamily="18" charset="0"/>
                <a:cs typeface="Times New Roman" pitchFamily="18" charset="0"/>
              </a:rPr>
              <a:t>влажности поверхностного слоя грунтов и почв и положения уровня грунтовых вод</a:t>
            </a:r>
            <a:r>
              <a:rPr lang="ru-RU" dirty="0">
                <a:latin typeface="Times New Roman" pitchFamily="18" charset="0"/>
                <a:cs typeface="Times New Roman" pitchFamily="18" charset="0"/>
              </a:rPr>
              <a:t>. В связи с этим в системе мониторинга геологической среды метод радиолокационной съемки особенно эффективен для контроля тех техногенных воздействий, которые влияют на режим влажности пород зоны аэрации и на уровень поверхности грунтовых вод</a:t>
            </a:r>
            <a:r>
              <a:rPr lang="ru-RU" dirty="0" smtClean="0">
                <a:latin typeface="Times New Roman" pitchFamily="18" charset="0"/>
                <a:cs typeface="Times New Roman" pitchFamily="18" charset="0"/>
              </a:rPr>
              <a:t>. </a:t>
            </a:r>
            <a:endParaRPr lang="ru-RU" dirty="0">
              <a:latin typeface="Times New Roman" pitchFamily="18" charset="0"/>
              <a:cs typeface="Times New Roman" pitchFamily="18" charset="0"/>
            </a:endParaRPr>
          </a:p>
        </p:txBody>
      </p:sp>
    </p:spTree>
    <p:extLst>
      <p:ext uri="{BB962C8B-B14F-4D97-AF65-F5344CB8AC3E}">
        <p14:creationId xmlns:p14="http://schemas.microsoft.com/office/powerpoint/2010/main" val="62128123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57200" y="476672"/>
            <a:ext cx="8435280" cy="5649491"/>
          </a:xfrm>
        </p:spPr>
        <p:txBody>
          <a:bodyPr>
            <a:normAutofit fontScale="70000" lnSpcReduction="20000"/>
          </a:bodyPr>
          <a:lstStyle/>
          <a:p>
            <a:pPr algn="just">
              <a:lnSpc>
                <a:spcPct val="120000"/>
              </a:lnSpc>
            </a:pPr>
            <a:r>
              <a:rPr lang="ru-RU" dirty="0">
                <a:latin typeface="Times New Roman" pitchFamily="18" charset="0"/>
                <a:cs typeface="Times New Roman" pitchFamily="18" charset="0"/>
              </a:rPr>
              <a:t>Для наблюдения за процессами, происходящими в толще пород, используются различные </a:t>
            </a:r>
            <a:r>
              <a:rPr lang="ru-RU" b="1" dirty="0">
                <a:latin typeface="Times New Roman" pitchFamily="18" charset="0"/>
                <a:cs typeface="Times New Roman" pitchFamily="18" charset="0"/>
              </a:rPr>
              <a:t>дистанционные геофизические методы</a:t>
            </a:r>
            <a:r>
              <a:rPr lang="ru-RU" dirty="0">
                <a:latin typeface="Times New Roman" pitchFamily="18" charset="0"/>
                <a:cs typeface="Times New Roman" pitchFamily="18" charset="0"/>
              </a:rPr>
              <a:t> исследований. Успешное использование геофизических методов </a:t>
            </a:r>
            <a:r>
              <a:rPr lang="ru-RU" dirty="0" smtClean="0">
                <a:latin typeface="Times New Roman" pitchFamily="18" charset="0"/>
                <a:cs typeface="Times New Roman" pitchFamily="18" charset="0"/>
              </a:rPr>
              <a:t>наблюдений в системе мониторинга геологической среды обеспечивается тщательным </a:t>
            </a:r>
            <a:r>
              <a:rPr lang="ru-RU" dirty="0">
                <a:latin typeface="Times New Roman" pitchFamily="18" charset="0"/>
                <a:cs typeface="Times New Roman" pitchFamily="18" charset="0"/>
              </a:rPr>
              <a:t>продумыванием и обоснованием схемы измерений, рациональным комплексированием методов, </a:t>
            </a:r>
            <a:r>
              <a:rPr lang="ru-RU" dirty="0" smtClean="0">
                <a:latin typeface="Times New Roman" pitchFamily="18" charset="0"/>
                <a:cs typeface="Times New Roman" pitchFamily="18" charset="0"/>
              </a:rPr>
              <a:t>надежными методами обработки информации. Большим преимуществом </a:t>
            </a:r>
            <a:r>
              <a:rPr lang="ru-RU" dirty="0">
                <a:latin typeface="Times New Roman" pitchFamily="18" charset="0"/>
                <a:cs typeface="Times New Roman" pitchFamily="18" charset="0"/>
              </a:rPr>
              <a:t>геофизических методов наблюдений в системе мониторинга является возможность получения </a:t>
            </a:r>
            <a:r>
              <a:rPr lang="ru-RU" u="sng" dirty="0">
                <a:latin typeface="Times New Roman" pitchFamily="18" charset="0"/>
                <a:cs typeface="Times New Roman" pitchFamily="18" charset="0"/>
              </a:rPr>
              <a:t>непрерывной режимной информации по ряду процессов</a:t>
            </a:r>
            <a:r>
              <a:rPr lang="ru-RU" dirty="0">
                <a:latin typeface="Times New Roman" pitchFamily="18" charset="0"/>
                <a:cs typeface="Times New Roman" pitchFamily="18" charset="0"/>
              </a:rPr>
              <a:t>.</a:t>
            </a:r>
          </a:p>
          <a:p>
            <a:pPr algn="just">
              <a:lnSpc>
                <a:spcPct val="120000"/>
              </a:lnSpc>
            </a:pPr>
            <a:r>
              <a:rPr lang="ru-RU" dirty="0">
                <a:latin typeface="Times New Roman" pitchFamily="18" charset="0"/>
                <a:cs typeface="Times New Roman" pitchFamily="18" charset="0"/>
              </a:rPr>
              <a:t>Среди основных геофизических методов, применяемых в мониторинге геологической среды, необходимо отметить методы </a:t>
            </a:r>
            <a:r>
              <a:rPr lang="ru-RU" u="sng" dirty="0" smtClean="0">
                <a:latin typeface="Times New Roman" pitchFamily="18" charset="0"/>
                <a:cs typeface="Times New Roman" pitchFamily="18" charset="0"/>
              </a:rPr>
              <a:t>непрерывного сейсмоакустического профилирования</a:t>
            </a:r>
            <a:r>
              <a:rPr lang="ru-RU" u="sng" dirty="0">
                <a:latin typeface="Times New Roman" pitchFamily="18" charset="0"/>
                <a:cs typeface="Times New Roman" pitchFamily="18" charset="0"/>
              </a:rPr>
              <a:t>, электрических зондирований, естественного электрического поля, термометрии</a:t>
            </a:r>
            <a:r>
              <a:rPr lang="ru-RU" dirty="0" smtClean="0">
                <a:latin typeface="Times New Roman" pitchFamily="18" charset="0"/>
                <a:cs typeface="Times New Roman" pitchFamily="18" charset="0"/>
              </a:rPr>
              <a:t>.</a:t>
            </a:r>
            <a:endParaRPr lang="ru-RU" dirty="0">
              <a:latin typeface="Times New Roman" pitchFamily="18" charset="0"/>
              <a:cs typeface="Times New Roman" pitchFamily="18" charset="0"/>
            </a:endParaRPr>
          </a:p>
        </p:txBody>
      </p:sp>
    </p:spTree>
    <p:extLst>
      <p:ext uri="{BB962C8B-B14F-4D97-AF65-F5344CB8AC3E}">
        <p14:creationId xmlns:p14="http://schemas.microsoft.com/office/powerpoint/2010/main" val="353589706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634082"/>
          </a:xfrm>
        </p:spPr>
        <p:txBody>
          <a:bodyPr>
            <a:normAutofit fontScale="90000"/>
          </a:bodyPr>
          <a:lstStyle/>
          <a:p>
            <a:r>
              <a:rPr lang="ru-RU" b="1" dirty="0"/>
              <a:t>3.3.</a:t>
            </a:r>
            <a:r>
              <a:rPr lang="ru-RU" dirty="0"/>
              <a:t> </a:t>
            </a:r>
            <a:r>
              <a:rPr lang="ru-RU" b="1" dirty="0"/>
              <a:t>Наблюдательные</a:t>
            </a:r>
            <a:r>
              <a:rPr lang="ru-RU" dirty="0"/>
              <a:t> </a:t>
            </a:r>
            <a:r>
              <a:rPr lang="ru-RU" b="1" dirty="0"/>
              <a:t>станции</a:t>
            </a:r>
            <a:endParaRPr lang="ru-RU" dirty="0"/>
          </a:p>
        </p:txBody>
      </p:sp>
      <p:sp>
        <p:nvSpPr>
          <p:cNvPr id="3" name="Объект 2"/>
          <p:cNvSpPr>
            <a:spLocks noGrp="1"/>
          </p:cNvSpPr>
          <p:nvPr>
            <p:ph idx="1"/>
          </p:nvPr>
        </p:nvSpPr>
        <p:spPr>
          <a:xfrm>
            <a:off x="395536" y="1052736"/>
            <a:ext cx="8424936" cy="5472608"/>
          </a:xfrm>
        </p:spPr>
        <p:txBody>
          <a:bodyPr>
            <a:normAutofit fontScale="55000" lnSpcReduction="20000"/>
          </a:bodyPr>
          <a:lstStyle/>
          <a:p>
            <a:pPr marL="0" indent="0" algn="just">
              <a:lnSpc>
                <a:spcPct val="120000"/>
              </a:lnSpc>
              <a:buNone/>
            </a:pPr>
            <a:r>
              <a:rPr lang="ru-RU" dirty="0" smtClean="0">
                <a:latin typeface="Times New Roman" pitchFamily="18" charset="0"/>
                <a:cs typeface="Times New Roman" pitchFamily="18" charset="0"/>
              </a:rPr>
              <a:t>	</a:t>
            </a:r>
            <a:r>
              <a:rPr lang="ru-RU" u="sng" dirty="0" smtClean="0">
                <a:latin typeface="Times New Roman" pitchFamily="18" charset="0"/>
                <a:cs typeface="Times New Roman" pitchFamily="18" charset="0"/>
              </a:rPr>
              <a:t>Наблюдательные </a:t>
            </a:r>
            <a:r>
              <a:rPr lang="ru-RU" u="sng" dirty="0">
                <a:latin typeface="Times New Roman" pitchFamily="18" charset="0"/>
                <a:cs typeface="Times New Roman" pitchFamily="18" charset="0"/>
              </a:rPr>
              <a:t>станции на земной поверхности закладывают при появлении деформаций следующих объектов</a:t>
            </a:r>
            <a:r>
              <a:rPr lang="ru-RU" dirty="0">
                <a:latin typeface="Times New Roman" pitchFamily="18" charset="0"/>
                <a:cs typeface="Times New Roman" pitchFamily="18" charset="0"/>
              </a:rPr>
              <a:t>:</a:t>
            </a:r>
          </a:p>
          <a:p>
            <a:pPr marL="0" indent="0" algn="just">
              <a:lnSpc>
                <a:spcPct val="120000"/>
              </a:lnSpc>
              <a:buNone/>
            </a:pPr>
            <a:r>
              <a:rPr lang="ru-RU" dirty="0">
                <a:latin typeface="Times New Roman" pitchFamily="18" charset="0"/>
                <a:cs typeface="Times New Roman" pitchFamily="18" charset="0"/>
              </a:rPr>
              <a:t>– промышленных зданий (заводских цехов, обогатительных фабрик, рудничных мастерских, надшахтных зданий и зданий подъемных машин);</a:t>
            </a:r>
          </a:p>
          <a:p>
            <a:pPr marL="0" indent="0" algn="just">
              <a:lnSpc>
                <a:spcPct val="120000"/>
              </a:lnSpc>
              <a:buNone/>
            </a:pPr>
            <a:r>
              <a:rPr lang="ru-RU" dirty="0">
                <a:latin typeface="Times New Roman" pitchFamily="18" charset="0"/>
                <a:cs typeface="Times New Roman" pitchFamily="18" charset="0"/>
              </a:rPr>
              <a:t>– линий железных дорог и транспортных сооружений (мостов, путепроводов, виадуков);</a:t>
            </a:r>
          </a:p>
          <a:p>
            <a:pPr marL="0" indent="0" algn="just">
              <a:lnSpc>
                <a:spcPct val="120000"/>
              </a:lnSpc>
              <a:buNone/>
            </a:pPr>
            <a:r>
              <a:rPr lang="ru-RU" dirty="0">
                <a:latin typeface="Times New Roman" pitchFamily="18" charset="0"/>
                <a:cs typeface="Times New Roman" pitchFamily="18" charset="0"/>
              </a:rPr>
              <a:t>– инженерных сооружений (водонапорных башен, дымовых труб, шахтных копров, бункеров, электроподстанций, опор линий электропередачи, газопроводов и нефтепроводов);</a:t>
            </a:r>
          </a:p>
          <a:p>
            <a:pPr marL="0" indent="0" algn="just">
              <a:lnSpc>
                <a:spcPct val="120000"/>
              </a:lnSpc>
              <a:buNone/>
            </a:pPr>
            <a:r>
              <a:rPr lang="ru-RU" dirty="0">
                <a:latin typeface="Times New Roman" pitchFamily="18" charset="0"/>
                <a:cs typeface="Times New Roman" pitchFamily="18" charset="0"/>
              </a:rPr>
              <a:t>– технологического	оборудования	(шахтных	подъемных машин, вентиляторов, оборудования	обогатительных фабрик и закладочных комплексов, котлов, металлообрабатывающих станков длиной более 6 м, подкрановых путей и т. д.);</a:t>
            </a:r>
          </a:p>
          <a:p>
            <a:pPr marL="0" indent="0" algn="just">
              <a:lnSpc>
                <a:spcPct val="120000"/>
              </a:lnSpc>
              <a:buNone/>
            </a:pPr>
            <a:r>
              <a:rPr lang="ru-RU" dirty="0">
                <a:latin typeface="Times New Roman" pitchFamily="18" charset="0"/>
                <a:cs typeface="Times New Roman" pitchFamily="18" charset="0"/>
              </a:rPr>
              <a:t>– санитарно-технических сетей (водопроводов, теплопроводов</a:t>
            </a:r>
            <a:r>
              <a:rPr lang="ru-RU" dirty="0" smtClean="0">
                <a:latin typeface="Times New Roman" pitchFamily="18" charset="0"/>
                <a:cs typeface="Times New Roman" pitchFamily="18" charset="0"/>
              </a:rPr>
              <a:t>, канализационных </a:t>
            </a:r>
            <a:r>
              <a:rPr lang="ru-RU" dirty="0">
                <a:latin typeface="Times New Roman" pitchFamily="18" charset="0"/>
                <a:cs typeface="Times New Roman" pitchFamily="18" charset="0"/>
              </a:rPr>
              <a:t>сетей);</a:t>
            </a:r>
          </a:p>
          <a:p>
            <a:pPr marL="0" indent="0" algn="just">
              <a:lnSpc>
                <a:spcPct val="120000"/>
              </a:lnSpc>
              <a:buNone/>
            </a:pPr>
            <a:r>
              <a:rPr lang="ru-RU" dirty="0">
                <a:latin typeface="Times New Roman" pitchFamily="18" charset="0"/>
                <a:cs typeface="Times New Roman" pitchFamily="18" charset="0"/>
              </a:rPr>
              <a:t>– водных	объектов	(рек,	каналов,	водохранилищ, </a:t>
            </a:r>
            <a:r>
              <a:rPr lang="ru-RU" dirty="0" err="1">
                <a:latin typeface="Times New Roman" pitchFamily="18" charset="0"/>
                <a:cs typeface="Times New Roman" pitchFamily="18" charset="0"/>
              </a:rPr>
              <a:t>хвостохранилищ</a:t>
            </a:r>
            <a:r>
              <a:rPr lang="ru-RU" dirty="0">
                <a:latin typeface="Times New Roman" pitchFamily="18" charset="0"/>
                <a:cs typeface="Times New Roman" pitchFamily="18" charset="0"/>
              </a:rPr>
              <a:t> и </a:t>
            </a:r>
            <a:r>
              <a:rPr lang="ru-RU" dirty="0" err="1">
                <a:latin typeface="Times New Roman" pitchFamily="18" charset="0"/>
                <a:cs typeface="Times New Roman" pitchFamily="18" charset="0"/>
              </a:rPr>
              <a:t>шламоотстойников</a:t>
            </a:r>
            <a:r>
              <a:rPr lang="ru-RU" dirty="0">
                <a:latin typeface="Times New Roman" pitchFamily="18" charset="0"/>
                <a:cs typeface="Times New Roman" pitchFamily="18" charset="0"/>
              </a:rPr>
              <a:t>);</a:t>
            </a:r>
          </a:p>
          <a:p>
            <a:pPr marL="0" indent="0" algn="just">
              <a:lnSpc>
                <a:spcPct val="120000"/>
              </a:lnSpc>
              <a:buNone/>
            </a:pPr>
            <a:r>
              <a:rPr lang="ru-RU" dirty="0">
                <a:latin typeface="Times New Roman" pitchFamily="18" charset="0"/>
                <a:cs typeface="Times New Roman" pitchFamily="18" charset="0"/>
              </a:rPr>
              <a:t>– действующих карьеров, склонов гор, на которых могут возникать оползни.</a:t>
            </a:r>
          </a:p>
          <a:p>
            <a:endParaRPr lang="ru-RU" dirty="0"/>
          </a:p>
        </p:txBody>
      </p:sp>
    </p:spTree>
    <p:extLst>
      <p:ext uri="{BB962C8B-B14F-4D97-AF65-F5344CB8AC3E}">
        <p14:creationId xmlns:p14="http://schemas.microsoft.com/office/powerpoint/2010/main" val="126045926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b="1" dirty="0"/>
              <a:t>3.1.</a:t>
            </a:r>
            <a:r>
              <a:rPr lang="ru-RU" dirty="0"/>
              <a:t> </a:t>
            </a:r>
            <a:r>
              <a:rPr lang="ru-RU" b="1" dirty="0"/>
              <a:t>Наблюдательные</a:t>
            </a:r>
            <a:r>
              <a:rPr lang="ru-RU" dirty="0"/>
              <a:t> </a:t>
            </a:r>
            <a:r>
              <a:rPr lang="ru-RU" b="1" dirty="0"/>
              <a:t>сети</a:t>
            </a:r>
            <a:r>
              <a:rPr lang="ru-RU" dirty="0"/>
              <a:t> </a:t>
            </a:r>
            <a:r>
              <a:rPr lang="ru-RU" b="1" dirty="0"/>
              <a:t>и</a:t>
            </a:r>
            <a:r>
              <a:rPr lang="ru-RU" dirty="0"/>
              <a:t> </a:t>
            </a:r>
            <a:r>
              <a:rPr lang="ru-RU" b="1" dirty="0"/>
              <a:t>программы</a:t>
            </a:r>
            <a:r>
              <a:rPr lang="ru-RU" dirty="0"/>
              <a:t> </a:t>
            </a:r>
            <a:r>
              <a:rPr lang="ru-RU" b="1" dirty="0"/>
              <a:t>наблюдений</a:t>
            </a:r>
            <a:endParaRPr lang="ru-RU" dirty="0"/>
          </a:p>
        </p:txBody>
      </p:sp>
      <p:sp>
        <p:nvSpPr>
          <p:cNvPr id="3" name="Объект 2"/>
          <p:cNvSpPr>
            <a:spLocks noGrp="1"/>
          </p:cNvSpPr>
          <p:nvPr>
            <p:ph idx="1"/>
          </p:nvPr>
        </p:nvSpPr>
        <p:spPr>
          <a:xfrm>
            <a:off x="179512" y="1484784"/>
            <a:ext cx="8712968" cy="5040560"/>
          </a:xfrm>
        </p:spPr>
        <p:txBody>
          <a:bodyPr>
            <a:noAutofit/>
          </a:bodyPr>
          <a:lstStyle/>
          <a:p>
            <a:pPr algn="just">
              <a:lnSpc>
                <a:spcPct val="170000"/>
              </a:lnSpc>
            </a:pPr>
            <a:r>
              <a:rPr lang="ru-RU" sz="1800" u="sng" dirty="0">
                <a:latin typeface="Times New Roman" pitchFamily="18" charset="0"/>
                <a:cs typeface="Times New Roman" pitchFamily="18" charset="0"/>
              </a:rPr>
              <a:t>Основу системы сбора информации</a:t>
            </a:r>
            <a:r>
              <a:rPr lang="ru-RU" sz="1800" dirty="0">
                <a:latin typeface="Times New Roman" pitchFamily="18" charset="0"/>
                <a:cs typeface="Times New Roman" pitchFamily="18" charset="0"/>
              </a:rPr>
              <a:t> о природно-технических системах в ходе мониторинга составляют </a:t>
            </a:r>
            <a:r>
              <a:rPr lang="ru-RU" sz="1800" b="1" dirty="0">
                <a:latin typeface="Times New Roman" pitchFamily="18" charset="0"/>
                <a:cs typeface="Times New Roman" pitchFamily="18" charset="0"/>
              </a:rPr>
              <a:t>наблюдательные сети</a:t>
            </a:r>
            <a:r>
              <a:rPr lang="ru-RU" sz="1800" dirty="0">
                <a:latin typeface="Times New Roman" pitchFamily="18" charset="0"/>
                <a:cs typeface="Times New Roman" pitchFamily="18" charset="0"/>
              </a:rPr>
              <a:t>. Наблюдательные сети мониторинга природно-технических систем </a:t>
            </a:r>
            <a:r>
              <a:rPr lang="ru-RU" sz="1800" u="sng" dirty="0">
                <a:latin typeface="Times New Roman" pitchFamily="18" charset="0"/>
                <a:cs typeface="Times New Roman" pitchFamily="18" charset="0"/>
              </a:rPr>
              <a:t>призваны обеспечить всесторонний сбор достоверной информации о среде в целом и ее отдельных элементах</a:t>
            </a:r>
            <a:r>
              <a:rPr lang="ru-RU" sz="1800" dirty="0">
                <a:latin typeface="Times New Roman" pitchFamily="18" charset="0"/>
                <a:cs typeface="Times New Roman" pitchFamily="18" charset="0"/>
              </a:rPr>
              <a:t>.</a:t>
            </a:r>
          </a:p>
          <a:p>
            <a:pPr algn="just">
              <a:lnSpc>
                <a:spcPct val="170000"/>
              </a:lnSpc>
            </a:pPr>
            <a:r>
              <a:rPr lang="ru-RU" sz="1800" dirty="0">
                <a:latin typeface="Times New Roman" pitchFamily="18" charset="0"/>
                <a:cs typeface="Times New Roman" pitchFamily="18" charset="0"/>
              </a:rPr>
              <a:t>К	</a:t>
            </a:r>
            <a:r>
              <a:rPr lang="ru-RU" sz="1800" dirty="0" smtClean="0">
                <a:latin typeface="Times New Roman" pitchFamily="18" charset="0"/>
                <a:cs typeface="Times New Roman" pitchFamily="18" charset="0"/>
              </a:rPr>
              <a:t>наблюдениям в системе мониторинга</a:t>
            </a:r>
            <a:r>
              <a:rPr lang="en-US" sz="1800" dirty="0" smtClean="0">
                <a:latin typeface="Times New Roman" pitchFamily="18" charset="0"/>
                <a:cs typeface="Times New Roman" pitchFamily="18" charset="0"/>
              </a:rPr>
              <a:t> </a:t>
            </a:r>
            <a:r>
              <a:rPr lang="ru-RU" sz="1800" dirty="0" smtClean="0">
                <a:latin typeface="Times New Roman" pitchFamily="18" charset="0"/>
                <a:cs typeface="Times New Roman" pitchFamily="18" charset="0"/>
              </a:rPr>
              <a:t>предъявляются достаточно высокие     </a:t>
            </a:r>
            <a:r>
              <a:rPr lang="ru-RU" sz="1800" dirty="0">
                <a:latin typeface="Times New Roman" pitchFamily="18" charset="0"/>
                <a:cs typeface="Times New Roman" pitchFamily="18" charset="0"/>
              </a:rPr>
              <a:t>требования,      </a:t>
            </a:r>
            <a:r>
              <a:rPr lang="ru-RU" sz="1800" dirty="0" smtClean="0">
                <a:latin typeface="Times New Roman" pitchFamily="18" charset="0"/>
                <a:cs typeface="Times New Roman" pitchFamily="18" charset="0"/>
              </a:rPr>
              <a:t>а их</a:t>
            </a:r>
            <a:r>
              <a:rPr lang="en-US" sz="1800" dirty="0" smtClean="0">
                <a:latin typeface="Times New Roman" pitchFamily="18" charset="0"/>
                <a:cs typeface="Times New Roman" pitchFamily="18" charset="0"/>
              </a:rPr>
              <a:t> </a:t>
            </a:r>
            <a:r>
              <a:rPr lang="ru-RU" sz="1800" dirty="0" smtClean="0">
                <a:latin typeface="Times New Roman" pitchFamily="18" charset="0"/>
                <a:cs typeface="Times New Roman" pitchFamily="18" charset="0"/>
              </a:rPr>
              <a:t>проведение</a:t>
            </a:r>
            <a:r>
              <a:rPr lang="ru-RU" sz="1800" dirty="0">
                <a:latin typeface="Times New Roman" pitchFamily="18" charset="0"/>
                <a:cs typeface="Times New Roman" pitchFamily="18" charset="0"/>
              </a:rPr>
              <a:t>	должно основываться на тщательных методических проработках и научном </a:t>
            </a:r>
            <a:r>
              <a:rPr lang="ru-RU" sz="1800" dirty="0" smtClean="0">
                <a:latin typeface="Times New Roman" pitchFamily="18" charset="0"/>
                <a:cs typeface="Times New Roman" pitchFamily="18" charset="0"/>
              </a:rPr>
              <a:t>обосновании. В зависимости</a:t>
            </a:r>
            <a:r>
              <a:rPr lang="ru-RU" sz="1800" dirty="0">
                <a:latin typeface="Times New Roman" pitchFamily="18" charset="0"/>
                <a:cs typeface="Times New Roman" pitchFamily="18" charset="0"/>
              </a:rPr>
              <a:t>	</a:t>
            </a:r>
            <a:r>
              <a:rPr lang="ru-RU" sz="1800" dirty="0" smtClean="0">
                <a:latin typeface="Times New Roman" pitchFamily="18" charset="0"/>
                <a:cs typeface="Times New Roman" pitchFamily="18" charset="0"/>
              </a:rPr>
              <a:t>от назначения     </a:t>
            </a:r>
            <a:r>
              <a:rPr lang="ru-RU" sz="1800" dirty="0">
                <a:latin typeface="Times New Roman" pitchFamily="18" charset="0"/>
                <a:cs typeface="Times New Roman" pitchFamily="18" charset="0"/>
              </a:rPr>
              <a:t>в     мониторинге геологической	среды </a:t>
            </a:r>
            <a:r>
              <a:rPr lang="ru-RU" sz="1800" dirty="0" smtClean="0">
                <a:latin typeface="Times New Roman" pitchFamily="18" charset="0"/>
                <a:cs typeface="Times New Roman" pitchFamily="18" charset="0"/>
              </a:rPr>
              <a:t>  используют      </a:t>
            </a:r>
            <a:r>
              <a:rPr lang="ru-RU" sz="1800" dirty="0">
                <a:latin typeface="Times New Roman" pitchFamily="18" charset="0"/>
                <a:cs typeface="Times New Roman" pitchFamily="18" charset="0"/>
              </a:rPr>
              <a:t>четыре      </a:t>
            </a:r>
            <a:r>
              <a:rPr lang="ru-RU" sz="1800" u="sng" dirty="0" smtClean="0">
                <a:latin typeface="Times New Roman" pitchFamily="18" charset="0"/>
                <a:cs typeface="Times New Roman" pitchFamily="18" charset="0"/>
              </a:rPr>
              <a:t>основные группы </a:t>
            </a:r>
            <a:r>
              <a:rPr lang="ru-RU" sz="1800" u="sng" dirty="0">
                <a:latin typeface="Times New Roman" pitchFamily="18" charset="0"/>
                <a:cs typeface="Times New Roman" pitchFamily="18" charset="0"/>
              </a:rPr>
              <a:t>наблюдений</a:t>
            </a:r>
            <a:r>
              <a:rPr lang="ru-RU" sz="1800" dirty="0">
                <a:latin typeface="Times New Roman" pitchFamily="18" charset="0"/>
                <a:cs typeface="Times New Roman" pitchFamily="18" charset="0"/>
              </a:rPr>
              <a:t>: </a:t>
            </a:r>
            <a:r>
              <a:rPr lang="ru-RU" sz="1800" b="1" dirty="0">
                <a:latin typeface="Times New Roman" pitchFamily="18" charset="0"/>
                <a:cs typeface="Times New Roman" pitchFamily="18" charset="0"/>
              </a:rPr>
              <a:t>инвентаризационные, ретроспективные, режимные и методические</a:t>
            </a:r>
            <a:r>
              <a:rPr lang="ru-RU" sz="1800" b="1" dirty="0" smtClean="0">
                <a:latin typeface="Times New Roman" pitchFamily="18" charset="0"/>
                <a:cs typeface="Times New Roman" pitchFamily="18" charset="0"/>
              </a:rPr>
              <a:t>.</a:t>
            </a:r>
            <a:endParaRPr lang="ru-RU" sz="1800" b="1" dirty="0">
              <a:latin typeface="Times New Roman" pitchFamily="18" charset="0"/>
              <a:cs typeface="Times New Roman" pitchFamily="18" charset="0"/>
            </a:endParaRPr>
          </a:p>
        </p:txBody>
      </p:sp>
    </p:spTree>
    <p:extLst>
      <p:ext uri="{BB962C8B-B14F-4D97-AF65-F5344CB8AC3E}">
        <p14:creationId xmlns:p14="http://schemas.microsoft.com/office/powerpoint/2010/main" val="275298761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251520" y="476672"/>
            <a:ext cx="8496944" cy="6048672"/>
          </a:xfrm>
        </p:spPr>
        <p:txBody>
          <a:bodyPr>
            <a:normAutofit fontScale="55000" lnSpcReduction="20000"/>
          </a:bodyPr>
          <a:lstStyle/>
          <a:p>
            <a:pPr algn="just">
              <a:lnSpc>
                <a:spcPct val="120000"/>
              </a:lnSpc>
            </a:pPr>
            <a:r>
              <a:rPr lang="ru-RU" u="sng" dirty="0" smtClean="0">
                <a:latin typeface="Times New Roman" pitchFamily="18" charset="0"/>
                <a:cs typeface="Times New Roman" pitchFamily="18" charset="0"/>
              </a:rPr>
              <a:t>На наблюдательных станциях определяют величины </a:t>
            </a:r>
            <a:r>
              <a:rPr lang="ru-RU" u="sng" dirty="0">
                <a:latin typeface="Times New Roman" pitchFamily="18" charset="0"/>
                <a:cs typeface="Times New Roman" pitchFamily="18" charset="0"/>
              </a:rPr>
              <a:t>деформаций зданий и сооружений, их фундаментов и земной поверхности</a:t>
            </a:r>
            <a:r>
              <a:rPr lang="ru-RU" dirty="0">
                <a:latin typeface="Times New Roman" pitchFamily="18" charset="0"/>
                <a:cs typeface="Times New Roman" pitchFamily="18" charset="0"/>
              </a:rPr>
              <a:t>. С этой целью в зданиях и сооружениях и их фундаментах </a:t>
            </a:r>
            <a:r>
              <a:rPr lang="ru-RU" u="sng" dirty="0">
                <a:latin typeface="Times New Roman" pitchFamily="18" charset="0"/>
                <a:cs typeface="Times New Roman" pitchFamily="18" charset="0"/>
              </a:rPr>
              <a:t>устанавливают стенные реперы, маяки, замерные марки, датчик или другие замерные устройства, а на земной поверхности вблизи объектов закладывают линии грунтовых реперов</a:t>
            </a:r>
            <a:r>
              <a:rPr lang="ru-RU" dirty="0">
                <a:latin typeface="Times New Roman" pitchFamily="18" charset="0"/>
                <a:cs typeface="Times New Roman" pitchFamily="18" charset="0"/>
              </a:rPr>
              <a:t>.</a:t>
            </a:r>
          </a:p>
          <a:p>
            <a:pPr algn="just">
              <a:lnSpc>
                <a:spcPct val="120000"/>
              </a:lnSpc>
            </a:pPr>
            <a:r>
              <a:rPr lang="ru-RU" dirty="0">
                <a:latin typeface="Times New Roman" pitchFamily="18" charset="0"/>
                <a:cs typeface="Times New Roman" pitchFamily="18" charset="0"/>
              </a:rPr>
              <a:t>Плановую и высотную привязку реперов, наблюдения за грунтовыми и стенными реперами,	марками в вертикальной и горизонтальной плоскостях выполняют </a:t>
            </a:r>
            <a:r>
              <a:rPr lang="ru-RU" b="1" dirty="0">
                <a:latin typeface="Times New Roman" pitchFamily="18" charset="0"/>
                <a:cs typeface="Times New Roman" pitchFamily="18" charset="0"/>
              </a:rPr>
              <a:t>геодезическими методами</a:t>
            </a:r>
            <a:r>
              <a:rPr lang="ru-RU" dirty="0">
                <a:latin typeface="Times New Roman" pitchFamily="18" charset="0"/>
                <a:cs typeface="Times New Roman" pitchFamily="18" charset="0"/>
              </a:rPr>
              <a:t>.</a:t>
            </a:r>
          </a:p>
          <a:p>
            <a:pPr algn="just">
              <a:lnSpc>
                <a:spcPct val="120000"/>
              </a:lnSpc>
            </a:pPr>
            <a:r>
              <a:rPr lang="ru-RU" b="1" dirty="0">
                <a:latin typeface="Times New Roman" pitchFamily="18" charset="0"/>
                <a:cs typeface="Times New Roman" pitchFamily="18" charset="0"/>
              </a:rPr>
              <a:t>Стенные реперы</a:t>
            </a:r>
            <a:r>
              <a:rPr lang="ru-RU" dirty="0">
                <a:latin typeface="Times New Roman" pitchFamily="18" charset="0"/>
                <a:cs typeface="Times New Roman" pitchFamily="18" charset="0"/>
              </a:rPr>
              <a:t> (марки) закладывают в фундаментах или цоколях ниже слоя гидроизоляции по всему периметру здания через равные интервалы от 4 до 10 м. На каждой стороне здания должно быть заложено не менее трех стенных реперов. Расстояния между реперами в каркасных зданиях должны соответствовать шагу основных	колонн	(столбов</a:t>
            </a:r>
            <a:r>
              <a:rPr lang="ru-RU" dirty="0" smtClean="0">
                <a:latin typeface="Times New Roman" pitchFamily="18" charset="0"/>
                <a:cs typeface="Times New Roman" pitchFamily="18" charset="0"/>
              </a:rPr>
              <a:t>). Стенные реперы закладывают </a:t>
            </a:r>
            <a:r>
              <a:rPr lang="ru-RU" dirty="0">
                <a:latin typeface="Times New Roman" pitchFamily="18" charset="0"/>
                <a:cs typeface="Times New Roman" pitchFamily="18" charset="0"/>
              </a:rPr>
              <a:t>непосредственно в наружных колоннах или их фундаментах. В отдельных случаях закладывают реперы и во внутренних колоннах, а также в балках перекрытий.</a:t>
            </a:r>
          </a:p>
          <a:p>
            <a:pPr algn="just">
              <a:lnSpc>
                <a:spcPct val="120000"/>
              </a:lnSpc>
            </a:pPr>
            <a:r>
              <a:rPr lang="ru-RU" b="1" dirty="0">
                <a:latin typeface="Times New Roman" pitchFamily="18" charset="0"/>
                <a:cs typeface="Times New Roman" pitchFamily="18" charset="0"/>
              </a:rPr>
              <a:t>Грунтовые реперы</a:t>
            </a:r>
            <a:r>
              <a:rPr lang="ru-RU" dirty="0">
                <a:latin typeface="Times New Roman" pitchFamily="18" charset="0"/>
                <a:cs typeface="Times New Roman" pitchFamily="18" charset="0"/>
              </a:rPr>
              <a:t> закладывают против стенных реперов на расстоянии не менее 1,5 м от фундамента, но не ближе 0,5 м от </a:t>
            </a:r>
            <a:r>
              <a:rPr lang="ru-RU" dirty="0" err="1">
                <a:latin typeface="Times New Roman" pitchFamily="18" charset="0"/>
                <a:cs typeface="Times New Roman" pitchFamily="18" charset="0"/>
              </a:rPr>
              <a:t>отмостки</a:t>
            </a:r>
            <a:r>
              <a:rPr lang="ru-RU" dirty="0" smtClean="0">
                <a:latin typeface="Times New Roman" pitchFamily="18" charset="0"/>
                <a:cs typeface="Times New Roman" pitchFamily="18" charset="0"/>
              </a:rPr>
              <a:t>.</a:t>
            </a:r>
            <a:endParaRPr lang="ru-RU" dirty="0">
              <a:latin typeface="Times New Roman" pitchFamily="18" charset="0"/>
              <a:cs typeface="Times New Roman" pitchFamily="18" charset="0"/>
            </a:endParaRPr>
          </a:p>
        </p:txBody>
      </p:sp>
    </p:spTree>
    <p:extLst>
      <p:ext uri="{BB962C8B-B14F-4D97-AF65-F5344CB8AC3E}">
        <p14:creationId xmlns:p14="http://schemas.microsoft.com/office/powerpoint/2010/main" val="45746065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323528" y="476672"/>
            <a:ext cx="8568952" cy="6048672"/>
          </a:xfrm>
        </p:spPr>
        <p:txBody>
          <a:bodyPr>
            <a:normAutofit fontScale="85000" lnSpcReduction="20000"/>
          </a:bodyPr>
          <a:lstStyle/>
          <a:p>
            <a:pPr algn="just">
              <a:lnSpc>
                <a:spcPct val="120000"/>
              </a:lnSpc>
            </a:pPr>
            <a:r>
              <a:rPr lang="ru-RU" dirty="0">
                <a:latin typeface="Times New Roman" pitchFamily="18" charset="0"/>
                <a:cs typeface="Times New Roman" pitchFamily="18" charset="0"/>
              </a:rPr>
              <a:t>Наблюдения на станции заключаются в </a:t>
            </a:r>
            <a:r>
              <a:rPr lang="ru-RU" u="sng" dirty="0">
                <a:latin typeface="Times New Roman" pitchFamily="18" charset="0"/>
                <a:cs typeface="Times New Roman" pitchFamily="18" charset="0"/>
              </a:rPr>
              <a:t>нивелировании стенных и грунтовых реперов, измерении горизонтальных расстояний между ними и наблюдении за деформациями зданий путем визуального осмотра</a:t>
            </a:r>
            <a:r>
              <a:rPr lang="ru-RU" dirty="0">
                <a:latin typeface="Times New Roman" pitchFamily="18" charset="0"/>
                <a:cs typeface="Times New Roman" pitchFamily="18" charset="0"/>
              </a:rPr>
              <a:t>. При этом особое внимание необходимо обращать на состояние несущих </a:t>
            </a:r>
            <a:r>
              <a:rPr lang="ru-RU" dirty="0" smtClean="0">
                <a:latin typeface="Times New Roman" pitchFamily="18" charset="0"/>
                <a:cs typeface="Times New Roman" pitchFamily="18" charset="0"/>
              </a:rPr>
              <a:t>конструкций (</a:t>
            </a:r>
            <a:r>
              <a:rPr lang="ru-RU" u="sng" dirty="0" smtClean="0">
                <a:latin typeface="Times New Roman" pitchFamily="18" charset="0"/>
                <a:cs typeface="Times New Roman" pitchFamily="18" charset="0"/>
              </a:rPr>
              <a:t>наличие трещин, отклонений </a:t>
            </a:r>
            <a:r>
              <a:rPr lang="ru-RU" u="sng" dirty="0">
                <a:latin typeface="Times New Roman" pitchFamily="18" charset="0"/>
                <a:cs typeface="Times New Roman" pitchFamily="18" charset="0"/>
              </a:rPr>
              <a:t>от первоначального положения, прогибов</a:t>
            </a:r>
            <a:r>
              <a:rPr lang="ru-RU" dirty="0" smtClean="0">
                <a:latin typeface="Times New Roman" pitchFamily="18" charset="0"/>
                <a:cs typeface="Times New Roman" pitchFamily="18" charset="0"/>
              </a:rPr>
              <a:t>).</a:t>
            </a:r>
          </a:p>
          <a:p>
            <a:pPr algn="just">
              <a:lnSpc>
                <a:spcPct val="120000"/>
              </a:lnSpc>
            </a:pPr>
            <a:r>
              <a:rPr lang="ru-RU" dirty="0">
                <a:latin typeface="Times New Roman" pitchFamily="18" charset="0"/>
                <a:cs typeface="Times New Roman" pitchFamily="18" charset="0"/>
              </a:rPr>
              <a:t>В зданиях и сооружениях устанавливают комплекс датчиков, </a:t>
            </a:r>
            <a:r>
              <a:rPr lang="ru-RU" dirty="0" smtClean="0">
                <a:latin typeface="Times New Roman" pitchFamily="18" charset="0"/>
                <a:cs typeface="Times New Roman" pitchFamily="18" charset="0"/>
              </a:rPr>
              <a:t>приборов и приспособлений, с помощью которых проводят наблюдения </a:t>
            </a:r>
            <a:r>
              <a:rPr lang="ru-RU" u="sng" dirty="0">
                <a:latin typeface="Times New Roman" pitchFamily="18" charset="0"/>
                <a:cs typeface="Times New Roman" pitchFamily="18" charset="0"/>
              </a:rPr>
              <a:t>за напряжениями и деформациями в конструкциях зданий</a:t>
            </a:r>
            <a:r>
              <a:rPr lang="ru-RU" dirty="0">
                <a:latin typeface="Times New Roman" pitchFamily="18" charset="0"/>
                <a:cs typeface="Times New Roman" pitchFamily="18" charset="0"/>
              </a:rPr>
              <a:t>. В таких </a:t>
            </a:r>
            <a:r>
              <a:rPr lang="ru-RU" dirty="0" smtClean="0">
                <a:latin typeface="Times New Roman" pitchFamily="18" charset="0"/>
                <a:cs typeface="Times New Roman" pitchFamily="18" charset="0"/>
              </a:rPr>
              <a:t>случаях наблюдения </a:t>
            </a:r>
            <a:r>
              <a:rPr lang="ru-RU" dirty="0">
                <a:latin typeface="Times New Roman" pitchFamily="18" charset="0"/>
                <a:cs typeface="Times New Roman" pitchFamily="18" charset="0"/>
              </a:rPr>
              <a:t>обычно выполняют с привлечением специализированных организаций</a:t>
            </a:r>
            <a:r>
              <a:rPr lang="ru-RU" dirty="0" smtClean="0">
                <a:latin typeface="Times New Roman" pitchFamily="18" charset="0"/>
                <a:cs typeface="Times New Roman" pitchFamily="18" charset="0"/>
              </a:rPr>
              <a:t>.</a:t>
            </a:r>
            <a:endParaRPr lang="ru-RU" dirty="0">
              <a:latin typeface="Times New Roman" pitchFamily="18" charset="0"/>
              <a:cs typeface="Times New Roman" pitchFamily="18" charset="0"/>
            </a:endParaRPr>
          </a:p>
          <a:p>
            <a:endParaRPr lang="ru-RU" dirty="0"/>
          </a:p>
        </p:txBody>
      </p:sp>
    </p:spTree>
    <p:extLst>
      <p:ext uri="{BB962C8B-B14F-4D97-AF65-F5344CB8AC3E}">
        <p14:creationId xmlns:p14="http://schemas.microsoft.com/office/powerpoint/2010/main" val="255824343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57200" y="548680"/>
            <a:ext cx="8291264" cy="5577483"/>
          </a:xfrm>
        </p:spPr>
        <p:txBody>
          <a:bodyPr>
            <a:normAutofit fontScale="62500" lnSpcReduction="20000"/>
          </a:bodyPr>
          <a:lstStyle/>
          <a:p>
            <a:pPr algn="just">
              <a:lnSpc>
                <a:spcPct val="120000"/>
              </a:lnSpc>
            </a:pPr>
            <a:r>
              <a:rPr lang="ru-RU" b="1" dirty="0">
                <a:latin typeface="Times New Roman" pitchFamily="18" charset="0"/>
                <a:cs typeface="Times New Roman" pitchFamily="18" charset="0"/>
              </a:rPr>
              <a:t>При появлении</a:t>
            </a:r>
            <a:r>
              <a:rPr lang="ru-RU" dirty="0">
                <a:latin typeface="Times New Roman" pitchFamily="18" charset="0"/>
                <a:cs typeface="Times New Roman" pitchFamily="18" charset="0"/>
              </a:rPr>
              <a:t> в стенах, колоннах и других частях зданий и </a:t>
            </a:r>
            <a:r>
              <a:rPr lang="ru-RU" dirty="0" smtClean="0">
                <a:latin typeface="Times New Roman" pitchFamily="18" charset="0"/>
                <a:cs typeface="Times New Roman" pitchFamily="18" charset="0"/>
              </a:rPr>
              <a:t>промышленных сооружений </a:t>
            </a:r>
            <a:r>
              <a:rPr lang="ru-RU" b="1" dirty="0" smtClean="0">
                <a:latin typeface="Times New Roman" pitchFamily="18" charset="0"/>
                <a:cs typeface="Times New Roman" pitchFamily="18" charset="0"/>
              </a:rPr>
              <a:t>трещин</a:t>
            </a:r>
            <a:r>
              <a:rPr lang="ru-RU" dirty="0" smtClean="0">
                <a:latin typeface="Times New Roman" pitchFamily="18" charset="0"/>
                <a:cs typeface="Times New Roman" pitchFamily="18" charset="0"/>
              </a:rPr>
              <a:t> </a:t>
            </a:r>
            <a:r>
              <a:rPr lang="ru-RU" u="sng" dirty="0" smtClean="0">
                <a:latin typeface="Times New Roman" pitchFamily="18" charset="0"/>
                <a:cs typeface="Times New Roman" pitchFamily="18" charset="0"/>
              </a:rPr>
              <a:t>устанавливают </a:t>
            </a:r>
            <a:r>
              <a:rPr lang="ru-RU" u="sng" dirty="0">
                <a:latin typeface="Times New Roman" pitchFamily="18" charset="0"/>
                <a:cs typeface="Times New Roman" pitchFamily="18" charset="0"/>
              </a:rPr>
              <a:t>маяки для наблюдения за изменением размеров трещин</a:t>
            </a:r>
            <a:r>
              <a:rPr lang="ru-RU" dirty="0">
                <a:latin typeface="Times New Roman" pitchFamily="18" charset="0"/>
                <a:cs typeface="Times New Roman" pitchFamily="18" charset="0"/>
              </a:rPr>
              <a:t>. Ширину и длину трещин, а также дату измерения </a:t>
            </a:r>
            <a:r>
              <a:rPr lang="ru-RU" u="sng" dirty="0">
                <a:latin typeface="Times New Roman" pitchFamily="18" charset="0"/>
                <a:cs typeface="Times New Roman" pitchFamily="18" charset="0"/>
              </a:rPr>
              <a:t>записывают в журнал</a:t>
            </a:r>
            <a:r>
              <a:rPr lang="ru-RU" dirty="0">
                <a:latin typeface="Times New Roman" pitchFamily="18" charset="0"/>
                <a:cs typeface="Times New Roman" pitchFamily="18" charset="0"/>
              </a:rPr>
              <a:t>. Для непосредственного измерения ширины раскрытия трещин применяют: </a:t>
            </a:r>
            <a:r>
              <a:rPr lang="ru-RU" u="sng" dirty="0">
                <a:latin typeface="Times New Roman" pitchFamily="18" charset="0"/>
                <a:cs typeface="Times New Roman" pitchFamily="18" charset="0"/>
              </a:rPr>
              <a:t>измерительный клин, прозрачный трафарет с нанесенными на него линиями различной толщины, стальную линейку</a:t>
            </a:r>
            <a:r>
              <a:rPr lang="ru-RU" dirty="0">
                <a:latin typeface="Times New Roman" pitchFamily="18" charset="0"/>
                <a:cs typeface="Times New Roman" pitchFamily="18" charset="0"/>
              </a:rPr>
              <a:t>. Для измерения трещин в недоступных местах применяют </a:t>
            </a:r>
            <a:r>
              <a:rPr lang="ru-RU" u="sng" dirty="0">
                <a:latin typeface="Times New Roman" pitchFamily="18" charset="0"/>
                <a:cs typeface="Times New Roman" pitchFamily="18" charset="0"/>
              </a:rPr>
              <a:t>глазомерную оценку ширины трещины</a:t>
            </a:r>
            <a:r>
              <a:rPr lang="ru-RU" dirty="0">
                <a:latin typeface="Times New Roman" pitchFamily="18" charset="0"/>
                <a:cs typeface="Times New Roman" pitchFamily="18" charset="0"/>
              </a:rPr>
              <a:t> </a:t>
            </a:r>
            <a:r>
              <a:rPr lang="ru-RU" dirty="0" smtClean="0">
                <a:latin typeface="Times New Roman" pitchFamily="18" charset="0"/>
                <a:cs typeface="Times New Roman" pitchFamily="18" charset="0"/>
              </a:rPr>
              <a:t>по сравнению </a:t>
            </a:r>
            <a:r>
              <a:rPr lang="ru-RU" dirty="0">
                <a:latin typeface="Times New Roman" pitchFamily="18" charset="0"/>
                <a:cs typeface="Times New Roman" pitchFamily="18" charset="0"/>
              </a:rPr>
              <a:t>с непосредственно измеренными трещинами на ближайшем участке.</a:t>
            </a:r>
          </a:p>
          <a:p>
            <a:pPr algn="just">
              <a:lnSpc>
                <a:spcPct val="120000"/>
              </a:lnSpc>
            </a:pPr>
            <a:r>
              <a:rPr lang="ru-RU" b="1" dirty="0">
                <a:latin typeface="Times New Roman" pitchFamily="18" charset="0"/>
                <a:cs typeface="Times New Roman" pitchFamily="18" charset="0"/>
              </a:rPr>
              <a:t>При	</a:t>
            </a:r>
            <a:r>
              <a:rPr lang="ru-RU" b="1" dirty="0" smtClean="0">
                <a:latin typeface="Times New Roman" pitchFamily="18" charset="0"/>
                <a:cs typeface="Times New Roman" pitchFamily="18" charset="0"/>
              </a:rPr>
              <a:t>появлении</a:t>
            </a:r>
            <a:r>
              <a:rPr lang="ru-RU" dirty="0" smtClean="0">
                <a:latin typeface="Times New Roman" pitchFamily="18" charset="0"/>
                <a:cs typeface="Times New Roman" pitchFamily="18" charset="0"/>
              </a:rPr>
              <a:t> первых признаков </a:t>
            </a:r>
            <a:r>
              <a:rPr lang="ru-RU" b="1" dirty="0" smtClean="0">
                <a:latin typeface="Times New Roman" pitchFamily="18" charset="0"/>
                <a:cs typeface="Times New Roman" pitchFamily="18" charset="0"/>
              </a:rPr>
              <a:t>деформации</a:t>
            </a:r>
            <a:r>
              <a:rPr lang="ru-RU" dirty="0" smtClean="0">
                <a:latin typeface="Times New Roman" pitchFamily="18" charset="0"/>
                <a:cs typeface="Times New Roman" pitchFamily="18" charset="0"/>
              </a:rPr>
              <a:t> зданий (</a:t>
            </a:r>
            <a:r>
              <a:rPr lang="ru-RU" dirty="0">
                <a:latin typeface="Times New Roman" pitchFamily="18" charset="0"/>
                <a:cs typeface="Times New Roman" pitchFamily="18" charset="0"/>
              </a:rPr>
              <a:t>возникновение первых трещин в стенах, раскрытие осадочных швов в зданиях с </a:t>
            </a:r>
            <a:r>
              <a:rPr lang="ru-RU" dirty="0" smtClean="0">
                <a:latin typeface="Times New Roman" pitchFamily="18" charset="0"/>
                <a:cs typeface="Times New Roman" pitchFamily="18" charset="0"/>
              </a:rPr>
              <a:t>конструктивными мерами защиты) необходимо провести </a:t>
            </a:r>
            <a:r>
              <a:rPr lang="ru-RU" u="sng" dirty="0">
                <a:latin typeface="Times New Roman" pitchFamily="18" charset="0"/>
                <a:cs typeface="Times New Roman" pitchFamily="18" charset="0"/>
              </a:rPr>
              <a:t>дополнительные наблюдения по реперам наблюдательной станции и </a:t>
            </a:r>
            <a:r>
              <a:rPr lang="ru-RU" u="sng" dirty="0" smtClean="0">
                <a:latin typeface="Times New Roman" pitchFamily="18" charset="0"/>
                <a:cs typeface="Times New Roman" pitchFamily="18" charset="0"/>
              </a:rPr>
              <a:t>зафиксировать все видимые проявления деформаций зданий </a:t>
            </a:r>
            <a:r>
              <a:rPr lang="ru-RU" u="sng" dirty="0">
                <a:latin typeface="Times New Roman" pitchFamily="18" charset="0"/>
                <a:cs typeface="Times New Roman" pitchFamily="18" charset="0"/>
              </a:rPr>
              <a:t>независимо от ранее намеченной программы наблюдений</a:t>
            </a:r>
            <a:r>
              <a:rPr lang="ru-RU" dirty="0" smtClean="0">
                <a:latin typeface="Times New Roman" pitchFamily="18" charset="0"/>
                <a:cs typeface="Times New Roman" pitchFamily="18" charset="0"/>
              </a:rPr>
              <a:t>.</a:t>
            </a:r>
            <a:endParaRPr lang="ru-RU" dirty="0">
              <a:latin typeface="Times New Roman" pitchFamily="18" charset="0"/>
              <a:cs typeface="Times New Roman" pitchFamily="18" charset="0"/>
            </a:endParaRPr>
          </a:p>
        </p:txBody>
      </p:sp>
    </p:spTree>
    <p:extLst>
      <p:ext uri="{BB962C8B-B14F-4D97-AF65-F5344CB8AC3E}">
        <p14:creationId xmlns:p14="http://schemas.microsoft.com/office/powerpoint/2010/main" val="201703696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57200" y="548680"/>
            <a:ext cx="8363272" cy="5976664"/>
          </a:xfrm>
        </p:spPr>
        <p:txBody>
          <a:bodyPr>
            <a:normAutofit fontScale="70000" lnSpcReduction="20000"/>
          </a:bodyPr>
          <a:lstStyle/>
          <a:p>
            <a:pPr algn="just">
              <a:lnSpc>
                <a:spcPct val="120000"/>
              </a:lnSpc>
            </a:pPr>
            <a:r>
              <a:rPr lang="ru-RU" dirty="0">
                <a:latin typeface="Times New Roman" pitchFamily="18" charset="0"/>
                <a:cs typeface="Times New Roman" pitchFamily="18" charset="0"/>
              </a:rPr>
              <a:t>Для	</a:t>
            </a:r>
            <a:r>
              <a:rPr lang="ru-RU" dirty="0" smtClean="0">
                <a:latin typeface="Times New Roman" pitchFamily="18" charset="0"/>
                <a:cs typeface="Times New Roman" pitchFamily="18" charset="0"/>
              </a:rPr>
              <a:t>промышленных зданий и сооружений, имеющих </a:t>
            </a:r>
            <a:r>
              <a:rPr lang="ru-RU" b="1" dirty="0">
                <a:latin typeface="Times New Roman" pitchFamily="18" charset="0"/>
                <a:cs typeface="Times New Roman" pitchFamily="18" charset="0"/>
              </a:rPr>
              <a:t>ответственные агрегаты</a:t>
            </a:r>
            <a:r>
              <a:rPr lang="ru-RU" dirty="0">
                <a:latin typeface="Times New Roman" pitchFamily="18" charset="0"/>
                <a:cs typeface="Times New Roman" pitchFamily="18" charset="0"/>
              </a:rPr>
              <a:t>, например мостовые краны, сложные станки, </a:t>
            </a:r>
            <a:r>
              <a:rPr lang="ru-RU" dirty="0" smtClean="0">
                <a:latin typeface="Times New Roman" pitchFamily="18" charset="0"/>
                <a:cs typeface="Times New Roman" pitchFamily="18" charset="0"/>
              </a:rPr>
              <a:t>механизмы и другое оборудование, необходимо проводить </a:t>
            </a:r>
            <a:r>
              <a:rPr lang="ru-RU" dirty="0">
                <a:latin typeface="Times New Roman" pitchFamily="18" charset="0"/>
                <a:cs typeface="Times New Roman" pitchFamily="18" charset="0"/>
              </a:rPr>
              <a:t>наблюдения за изменением их </a:t>
            </a:r>
            <a:r>
              <a:rPr lang="ru-RU" u="sng" dirty="0">
                <a:latin typeface="Times New Roman" pitchFamily="18" charset="0"/>
                <a:cs typeface="Times New Roman" pitchFamily="18" charset="0"/>
              </a:rPr>
              <a:t>положения в плане и по высоте</a:t>
            </a:r>
            <a:r>
              <a:rPr lang="ru-RU" dirty="0">
                <a:latin typeface="Times New Roman" pitchFamily="18" charset="0"/>
                <a:cs typeface="Times New Roman" pitchFamily="18" charset="0"/>
              </a:rPr>
              <a:t>.</a:t>
            </a:r>
          </a:p>
          <a:p>
            <a:pPr algn="just">
              <a:lnSpc>
                <a:spcPct val="120000"/>
              </a:lnSpc>
            </a:pPr>
            <a:r>
              <a:rPr lang="ru-RU" dirty="0">
                <a:latin typeface="Times New Roman" pitchFamily="18" charset="0"/>
                <a:cs typeface="Times New Roman" pitchFamily="18" charset="0"/>
              </a:rPr>
              <a:t>При наблюдениях за </a:t>
            </a:r>
            <a:r>
              <a:rPr lang="ru-RU" b="1" dirty="0">
                <a:latin typeface="Times New Roman" pitchFamily="18" charset="0"/>
                <a:cs typeface="Times New Roman" pitchFamily="18" charset="0"/>
              </a:rPr>
              <a:t>подкрановыми путями мостовых кранов</a:t>
            </a:r>
            <a:r>
              <a:rPr lang="ru-RU" dirty="0">
                <a:latin typeface="Times New Roman" pitchFamily="18" charset="0"/>
                <a:cs typeface="Times New Roman" pitchFamily="18" charset="0"/>
              </a:rPr>
              <a:t> проводят </a:t>
            </a:r>
            <a:r>
              <a:rPr lang="ru-RU" u="sng" dirty="0">
                <a:latin typeface="Times New Roman" pitchFamily="18" charset="0"/>
                <a:cs typeface="Times New Roman" pitchFamily="18" charset="0"/>
              </a:rPr>
              <a:t>нивелировку головок рельсов, измерение ширины колеи и зазоров на стыках рельсов</a:t>
            </a:r>
            <a:r>
              <a:rPr lang="ru-RU" dirty="0">
                <a:latin typeface="Times New Roman" pitchFamily="18" charset="0"/>
                <a:cs typeface="Times New Roman" pitchFamily="18" charset="0"/>
              </a:rPr>
              <a:t>. </a:t>
            </a:r>
            <a:r>
              <a:rPr lang="ru-RU" b="1" dirty="0">
                <a:latin typeface="Times New Roman" pitchFamily="18" charset="0"/>
                <a:cs typeface="Times New Roman" pitchFamily="18" charset="0"/>
              </a:rPr>
              <a:t>На колоннах, несущих подкрановые пути</a:t>
            </a:r>
            <a:r>
              <a:rPr lang="ru-RU" dirty="0">
                <a:latin typeface="Times New Roman" pitchFamily="18" charset="0"/>
                <a:cs typeface="Times New Roman" pitchFamily="18" charset="0"/>
              </a:rPr>
              <a:t>, устанавливают </a:t>
            </a:r>
            <a:r>
              <a:rPr lang="ru-RU" u="sng" dirty="0">
                <a:latin typeface="Times New Roman" pitchFamily="18" charset="0"/>
                <a:cs typeface="Times New Roman" pitchFamily="18" charset="0"/>
              </a:rPr>
              <a:t>стенные реперы, по которым проводят нивелировку и измерение, как в продольном, так и в поперечном направлении</a:t>
            </a:r>
            <a:r>
              <a:rPr lang="ru-RU" dirty="0">
                <a:latin typeface="Times New Roman" pitchFamily="18" charset="0"/>
                <a:cs typeface="Times New Roman" pitchFamily="18" charset="0"/>
              </a:rPr>
              <a:t>.</a:t>
            </a:r>
          </a:p>
          <a:p>
            <a:pPr algn="just">
              <a:lnSpc>
                <a:spcPct val="120000"/>
              </a:lnSpc>
            </a:pPr>
            <a:r>
              <a:rPr lang="ru-RU" b="1" dirty="0">
                <a:latin typeface="Times New Roman" pitchFamily="18" charset="0"/>
                <a:cs typeface="Times New Roman" pitchFamily="18" charset="0"/>
              </a:rPr>
              <a:t>В фундаментах станков</a:t>
            </a:r>
            <a:r>
              <a:rPr lang="ru-RU" dirty="0">
                <a:latin typeface="Times New Roman" pitchFamily="18" charset="0"/>
                <a:cs typeface="Times New Roman" pitchFamily="18" charset="0"/>
              </a:rPr>
              <a:t> и другого оборудования закладывают </a:t>
            </a:r>
            <a:r>
              <a:rPr lang="ru-RU" u="sng" dirty="0">
                <a:latin typeface="Times New Roman" pitchFamily="18" charset="0"/>
                <a:cs typeface="Times New Roman" pitchFamily="18" charset="0"/>
              </a:rPr>
              <a:t>не менее четырех реперов и выполняют нивелирование</a:t>
            </a:r>
            <a:r>
              <a:rPr lang="ru-RU" dirty="0">
                <a:latin typeface="Times New Roman" pitchFamily="18" charset="0"/>
                <a:cs typeface="Times New Roman" pitchFamily="18" charset="0"/>
              </a:rPr>
              <a:t>, позволяющее определять наклоны фундаментов в любых направлениях. При появлении трещин в фундаментах </a:t>
            </a:r>
            <a:r>
              <a:rPr lang="ru-RU" u="sng" dirty="0">
                <a:latin typeface="Times New Roman" pitchFamily="18" charset="0"/>
                <a:cs typeface="Times New Roman" pitchFamily="18" charset="0"/>
              </a:rPr>
              <a:t>устанавливают маяки и проводят наблюдения за изменением размеров трещин</a:t>
            </a:r>
            <a:r>
              <a:rPr lang="ru-RU" dirty="0">
                <a:latin typeface="Times New Roman" pitchFamily="18" charset="0"/>
                <a:cs typeface="Times New Roman" pitchFamily="18" charset="0"/>
              </a:rPr>
              <a:t>.</a:t>
            </a:r>
          </a:p>
        </p:txBody>
      </p:sp>
    </p:spTree>
    <p:extLst>
      <p:ext uri="{BB962C8B-B14F-4D97-AF65-F5344CB8AC3E}">
        <p14:creationId xmlns:p14="http://schemas.microsoft.com/office/powerpoint/2010/main" val="156692574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395536" y="476672"/>
            <a:ext cx="8352928" cy="5976664"/>
          </a:xfrm>
        </p:spPr>
        <p:txBody>
          <a:bodyPr>
            <a:normAutofit fontScale="62500" lnSpcReduction="20000"/>
          </a:bodyPr>
          <a:lstStyle/>
          <a:p>
            <a:pPr algn="just">
              <a:lnSpc>
                <a:spcPct val="120000"/>
              </a:lnSpc>
            </a:pPr>
            <a:r>
              <a:rPr lang="ru-RU" u="sng" dirty="0">
                <a:latin typeface="Times New Roman" pitchFamily="18" charset="0"/>
                <a:cs typeface="Times New Roman" pitchFamily="18" charset="0"/>
              </a:rPr>
              <a:t>При деформациях полотна железных дорог закладывают наблюдательные станции</a:t>
            </a:r>
            <a:r>
              <a:rPr lang="ru-RU" dirty="0">
                <a:latin typeface="Times New Roman" pitchFamily="18" charset="0"/>
                <a:cs typeface="Times New Roman" pitchFamily="18" charset="0"/>
              </a:rPr>
              <a:t>, включающие:</a:t>
            </a:r>
          </a:p>
          <a:p>
            <a:pPr algn="just">
              <a:lnSpc>
                <a:spcPct val="120000"/>
              </a:lnSpc>
            </a:pPr>
            <a:r>
              <a:rPr lang="ru-RU" dirty="0" smtClean="0">
                <a:latin typeface="Times New Roman" pitchFamily="18" charset="0"/>
                <a:cs typeface="Times New Roman" pitchFamily="18" charset="0"/>
              </a:rPr>
              <a:t>– линии </a:t>
            </a:r>
            <a:r>
              <a:rPr lang="ru-RU" dirty="0">
                <a:latin typeface="Times New Roman" pitchFamily="18" charset="0"/>
                <a:cs typeface="Times New Roman" pitchFamily="18" charset="0"/>
              </a:rPr>
              <a:t>грунтовых реперов вдоль основания полотна железной дороги для получения величин деформаций земной поверхности под полотном железной дороги;</a:t>
            </a:r>
          </a:p>
          <a:p>
            <a:pPr algn="just">
              <a:lnSpc>
                <a:spcPct val="120000"/>
              </a:lnSpc>
            </a:pPr>
            <a:r>
              <a:rPr lang="ru-RU" dirty="0" smtClean="0">
                <a:latin typeface="Times New Roman" pitchFamily="18" charset="0"/>
                <a:cs typeface="Times New Roman" pitchFamily="18" charset="0"/>
              </a:rPr>
              <a:t>– линии </a:t>
            </a:r>
            <a:r>
              <a:rPr lang="ru-RU" dirty="0">
                <a:latin typeface="Times New Roman" pitchFamily="18" charset="0"/>
                <a:cs typeface="Times New Roman" pitchFamily="18" charset="0"/>
              </a:rPr>
              <a:t>забивных реперов на верхней площадке земляного полотна между бровкой откоса полотна и балластной призмой для получения данных об оседаниях и горизонтальных </a:t>
            </a:r>
            <a:r>
              <a:rPr lang="ru-RU" dirty="0" err="1">
                <a:latin typeface="Times New Roman" pitchFamily="18" charset="0"/>
                <a:cs typeface="Times New Roman" pitchFamily="18" charset="0"/>
              </a:rPr>
              <a:t>сдвижениях</a:t>
            </a:r>
            <a:r>
              <a:rPr lang="ru-RU" dirty="0">
                <a:latin typeface="Times New Roman" pitchFamily="18" charset="0"/>
                <a:cs typeface="Times New Roman" pitchFamily="18" charset="0"/>
              </a:rPr>
              <a:t> полотна железной дороги и определения мест и объемов ремонтных работ.</a:t>
            </a:r>
          </a:p>
          <a:p>
            <a:pPr algn="just">
              <a:lnSpc>
                <a:spcPct val="120000"/>
              </a:lnSpc>
            </a:pPr>
            <a:r>
              <a:rPr lang="ru-RU" dirty="0">
                <a:latin typeface="Times New Roman" pitchFamily="18" charset="0"/>
                <a:cs typeface="Times New Roman" pitchFamily="18" charset="0"/>
              </a:rPr>
              <a:t>Наблюдения на станции включают </a:t>
            </a:r>
            <a:r>
              <a:rPr lang="ru-RU" u="sng" dirty="0">
                <a:latin typeface="Times New Roman" pitchFamily="18" charset="0"/>
                <a:cs typeface="Times New Roman" pitchFamily="18" charset="0"/>
              </a:rPr>
              <a:t>нивелирование реперов и </a:t>
            </a:r>
            <a:r>
              <a:rPr lang="ru-RU" u="sng" dirty="0" smtClean="0">
                <a:latin typeface="Times New Roman" pitchFamily="18" charset="0"/>
                <a:cs typeface="Times New Roman" pitchFamily="18" charset="0"/>
              </a:rPr>
              <a:t>измерение расстояний</a:t>
            </a:r>
            <a:r>
              <a:rPr lang="ru-RU" u="sng" dirty="0">
                <a:latin typeface="Times New Roman" pitchFamily="18" charset="0"/>
                <a:cs typeface="Times New Roman" pitchFamily="18" charset="0"/>
              </a:rPr>
              <a:t>	между	ними</a:t>
            </a:r>
            <a:r>
              <a:rPr lang="ru-RU" dirty="0">
                <a:latin typeface="Times New Roman" pitchFamily="18" charset="0"/>
                <a:cs typeface="Times New Roman" pitchFamily="18" charset="0"/>
              </a:rPr>
              <a:t>.	</a:t>
            </a:r>
            <a:r>
              <a:rPr lang="ru-RU" u="sng" dirty="0" smtClean="0">
                <a:latin typeface="Times New Roman" pitchFamily="18" charset="0"/>
                <a:cs typeface="Times New Roman" pitchFamily="18" charset="0"/>
              </a:rPr>
              <a:t>На профильных</a:t>
            </a:r>
            <a:r>
              <a:rPr lang="ru-RU" u="sng" dirty="0">
                <a:latin typeface="Times New Roman" pitchFamily="18" charset="0"/>
                <a:cs typeface="Times New Roman" pitchFamily="18" charset="0"/>
              </a:rPr>
              <a:t>	линиях</a:t>
            </a:r>
            <a:r>
              <a:rPr lang="ru-RU" dirty="0" smtClean="0">
                <a:latin typeface="Times New Roman" pitchFamily="18" charset="0"/>
                <a:cs typeface="Times New Roman" pitchFamily="18" charset="0"/>
              </a:rPr>
              <a:t>, заложенных     вдоль полотна</a:t>
            </a:r>
            <a:r>
              <a:rPr lang="ru-RU" dirty="0">
                <a:latin typeface="Times New Roman" pitchFamily="18" charset="0"/>
                <a:cs typeface="Times New Roman" pitchFamily="18" charset="0"/>
              </a:rPr>
              <a:t>,     следует     </a:t>
            </a:r>
            <a:r>
              <a:rPr lang="ru-RU" u="sng" dirty="0">
                <a:latin typeface="Times New Roman" pitchFamily="18" charset="0"/>
                <a:cs typeface="Times New Roman" pitchFamily="18" charset="0"/>
              </a:rPr>
              <a:t>измерять	</a:t>
            </a:r>
            <a:r>
              <a:rPr lang="ru-RU" u="sng" dirty="0" smtClean="0">
                <a:latin typeface="Times New Roman" pitchFamily="18" charset="0"/>
                <a:cs typeface="Times New Roman" pitchFamily="18" charset="0"/>
              </a:rPr>
              <a:t>ординаты для определения </a:t>
            </a:r>
            <a:r>
              <a:rPr lang="ru-RU" u="sng" dirty="0">
                <a:latin typeface="Times New Roman" pitchFamily="18" charset="0"/>
                <a:cs typeface="Times New Roman" pitchFamily="18" charset="0"/>
              </a:rPr>
              <a:t>поперечных </a:t>
            </a:r>
            <a:r>
              <a:rPr lang="ru-RU" u="sng" dirty="0" err="1">
                <a:latin typeface="Times New Roman" pitchFamily="18" charset="0"/>
                <a:cs typeface="Times New Roman" pitchFamily="18" charset="0"/>
              </a:rPr>
              <a:t>сдвижений</a:t>
            </a:r>
            <a:r>
              <a:rPr lang="ru-RU" u="sng" dirty="0">
                <a:latin typeface="Times New Roman" pitchFamily="18" charset="0"/>
                <a:cs typeface="Times New Roman" pitchFamily="18" charset="0"/>
              </a:rPr>
              <a:t> полотна</a:t>
            </a:r>
            <a:r>
              <a:rPr lang="ru-RU" dirty="0">
                <a:latin typeface="Times New Roman" pitchFamily="18" charset="0"/>
                <a:cs typeface="Times New Roman" pitchFamily="18" charset="0"/>
              </a:rPr>
              <a:t>.</a:t>
            </a:r>
          </a:p>
          <a:p>
            <a:pPr algn="just">
              <a:lnSpc>
                <a:spcPct val="120000"/>
              </a:lnSpc>
            </a:pPr>
            <a:r>
              <a:rPr lang="ru-RU" dirty="0">
                <a:latin typeface="Times New Roman" pitchFamily="18" charset="0"/>
                <a:cs typeface="Times New Roman" pitchFamily="18" charset="0"/>
              </a:rPr>
              <a:t>Одновременно с наблюдениями проводят измерение </a:t>
            </a:r>
            <a:r>
              <a:rPr lang="ru-RU" u="sng" dirty="0">
                <a:latin typeface="Times New Roman" pitchFamily="18" charset="0"/>
                <a:cs typeface="Times New Roman" pitchFamily="18" charset="0"/>
              </a:rPr>
              <a:t>зазоров в стыках рельсов и нивелирование головок рельсов</a:t>
            </a:r>
            <a:r>
              <a:rPr lang="ru-RU" dirty="0">
                <a:latin typeface="Times New Roman" pitchFamily="18" charset="0"/>
                <a:cs typeface="Times New Roman" pitchFamily="18" charset="0"/>
              </a:rPr>
              <a:t>. Собирают также сведения о проведенном </a:t>
            </a:r>
            <a:r>
              <a:rPr lang="ru-RU" u="sng" dirty="0">
                <a:latin typeface="Times New Roman" pitchFamily="18" charset="0"/>
                <a:cs typeface="Times New Roman" pitchFamily="18" charset="0"/>
              </a:rPr>
              <a:t>ремонте верхнего строения пути</a:t>
            </a:r>
            <a:r>
              <a:rPr lang="ru-RU" dirty="0">
                <a:latin typeface="Times New Roman" pitchFamily="18" charset="0"/>
                <a:cs typeface="Times New Roman" pitchFamily="18" charset="0"/>
              </a:rPr>
              <a:t> (подсыпка балласта, разгонка стыковых зазоров</a:t>
            </a:r>
            <a:r>
              <a:rPr lang="ru-RU" dirty="0" smtClean="0">
                <a:latin typeface="Times New Roman" pitchFamily="18" charset="0"/>
                <a:cs typeface="Times New Roman" pitchFamily="18" charset="0"/>
              </a:rPr>
              <a:t>).</a:t>
            </a:r>
            <a:endParaRPr lang="ru-RU" dirty="0">
              <a:latin typeface="Times New Roman" pitchFamily="18" charset="0"/>
              <a:cs typeface="Times New Roman" pitchFamily="18" charset="0"/>
            </a:endParaRPr>
          </a:p>
        </p:txBody>
      </p:sp>
    </p:spTree>
    <p:extLst>
      <p:ext uri="{BB962C8B-B14F-4D97-AF65-F5344CB8AC3E}">
        <p14:creationId xmlns:p14="http://schemas.microsoft.com/office/powerpoint/2010/main" val="143426888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57200" y="620688"/>
            <a:ext cx="8435280" cy="5505475"/>
          </a:xfrm>
        </p:spPr>
        <p:txBody>
          <a:bodyPr>
            <a:normAutofit fontScale="70000" lnSpcReduction="20000"/>
          </a:bodyPr>
          <a:lstStyle/>
          <a:p>
            <a:pPr algn="just">
              <a:lnSpc>
                <a:spcPct val="120000"/>
              </a:lnSpc>
            </a:pPr>
            <a:r>
              <a:rPr lang="ru-RU" dirty="0">
                <a:latin typeface="Times New Roman" pitchFamily="18" charset="0"/>
                <a:cs typeface="Times New Roman" pitchFamily="18" charset="0"/>
              </a:rPr>
              <a:t>При деформациях трубопроводов проводят наблюдения за деформациями земной поверхности, напряженно-деформированным и техническим	состоянием	трубопровода.	Для	наблюдений	за деформациями земной поверхности в зоне деформации трубопровода закладывают грунтовые реперы вдоль трубопровода. Расстояние между реперами должно составлять 10–15 м.</a:t>
            </a:r>
          </a:p>
          <a:p>
            <a:pPr algn="just">
              <a:lnSpc>
                <a:spcPct val="120000"/>
              </a:lnSpc>
            </a:pPr>
            <a:r>
              <a:rPr lang="ru-RU" dirty="0" smtClean="0">
                <a:latin typeface="Times New Roman" pitchFamily="18" charset="0"/>
                <a:cs typeface="Times New Roman" pitchFamily="18" charset="0"/>
              </a:rPr>
              <a:t>Инструментальные наблюдения включают нивелировку </a:t>
            </a:r>
            <a:r>
              <a:rPr lang="ru-RU" dirty="0">
                <a:latin typeface="Times New Roman" pitchFamily="18" charset="0"/>
                <a:cs typeface="Times New Roman" pitchFamily="18" charset="0"/>
              </a:rPr>
              <a:t>грунтовых реперов и измерение расстояний между ними.</a:t>
            </a:r>
          </a:p>
          <a:p>
            <a:pPr algn="just">
              <a:lnSpc>
                <a:spcPct val="120000"/>
              </a:lnSpc>
            </a:pPr>
            <a:r>
              <a:rPr lang="ru-RU" dirty="0">
                <a:latin typeface="Times New Roman" pitchFamily="18" charset="0"/>
                <a:cs typeface="Times New Roman" pitchFamily="18" charset="0"/>
              </a:rPr>
              <a:t>Для наблюдений за состоянием трубопроводов в зонах наибольших	</a:t>
            </a:r>
            <a:r>
              <a:rPr lang="ru-RU" dirty="0" smtClean="0">
                <a:latin typeface="Times New Roman" pitchFamily="18" charset="0"/>
                <a:cs typeface="Times New Roman" pitchFamily="18" charset="0"/>
              </a:rPr>
              <a:t>ожидаемых деформаций земной поверхности их </a:t>
            </a:r>
            <a:r>
              <a:rPr lang="ru-RU" dirty="0">
                <a:latin typeface="Times New Roman" pitchFamily="18" charset="0"/>
                <a:cs typeface="Times New Roman" pitchFamily="18" charset="0"/>
              </a:rPr>
              <a:t>вскрывают специальными колодцами, шурфами и траншеями, которые при секционных трубопроводах располагают в местах стыковых соединений. </a:t>
            </a:r>
          </a:p>
        </p:txBody>
      </p:sp>
    </p:spTree>
    <p:extLst>
      <p:ext uri="{BB962C8B-B14F-4D97-AF65-F5344CB8AC3E}">
        <p14:creationId xmlns:p14="http://schemas.microsoft.com/office/powerpoint/2010/main" val="55300420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57200" y="620688"/>
            <a:ext cx="8291264" cy="5760640"/>
          </a:xfrm>
        </p:spPr>
        <p:txBody>
          <a:bodyPr>
            <a:noAutofit/>
          </a:bodyPr>
          <a:lstStyle/>
          <a:p>
            <a:pPr marL="0" indent="0" algn="just">
              <a:lnSpc>
                <a:spcPct val="120000"/>
              </a:lnSpc>
              <a:buNone/>
            </a:pPr>
            <a:r>
              <a:rPr lang="ru-RU" sz="1600" dirty="0">
                <a:latin typeface="Times New Roman" pitchFamily="18" charset="0"/>
                <a:cs typeface="Times New Roman" pitchFamily="18" charset="0"/>
              </a:rPr>
              <a:t>	</a:t>
            </a:r>
            <a:r>
              <a:rPr lang="ru-RU" sz="1600" dirty="0" smtClean="0">
                <a:latin typeface="Times New Roman" pitchFamily="18" charset="0"/>
                <a:cs typeface="Times New Roman" pitchFamily="18" charset="0"/>
              </a:rPr>
              <a:t> Наблюдения за напряженно-деформированным состоянием </a:t>
            </a:r>
            <a:r>
              <a:rPr lang="ru-RU" sz="1600" dirty="0">
                <a:latin typeface="Times New Roman" pitchFamily="18" charset="0"/>
                <a:cs typeface="Times New Roman" pitchFamily="18" charset="0"/>
              </a:rPr>
              <a:t>трубопроводов в зависимости от их назначения и конструкции включают:</a:t>
            </a:r>
          </a:p>
          <a:p>
            <a:pPr algn="just">
              <a:lnSpc>
                <a:spcPct val="120000"/>
              </a:lnSpc>
            </a:pPr>
            <a:r>
              <a:rPr lang="ru-RU" sz="1600" dirty="0" smtClean="0">
                <a:latin typeface="Times New Roman" pitchFamily="18" charset="0"/>
                <a:cs typeface="Times New Roman" pitchFamily="18" charset="0"/>
              </a:rPr>
              <a:t>–  для</a:t>
            </a:r>
            <a:r>
              <a:rPr lang="ru-RU" sz="1600" dirty="0">
                <a:latin typeface="Times New Roman" pitchFamily="18" charset="0"/>
                <a:cs typeface="Times New Roman" pitchFamily="18" charset="0"/>
              </a:rPr>
              <a:t>	стальных	подземных	</a:t>
            </a:r>
            <a:r>
              <a:rPr lang="ru-RU" sz="1600" dirty="0" smtClean="0">
                <a:latin typeface="Times New Roman" pitchFamily="18" charset="0"/>
                <a:cs typeface="Times New Roman" pitchFamily="18" charset="0"/>
              </a:rPr>
              <a:t>и наземных напорных </a:t>
            </a:r>
            <a:r>
              <a:rPr lang="ru-RU" sz="1600" dirty="0">
                <a:latin typeface="Times New Roman" pitchFamily="18" charset="0"/>
                <a:cs typeface="Times New Roman" pitchFamily="18" charset="0"/>
              </a:rPr>
              <a:t>трубопроводов измерение деформаций труб в отдельных точках, вычисление     </a:t>
            </a:r>
            <a:r>
              <a:rPr lang="ru-RU" sz="1600" dirty="0" smtClean="0">
                <a:latin typeface="Times New Roman" pitchFamily="18" charset="0"/>
                <a:cs typeface="Times New Roman" pitchFamily="18" charset="0"/>
              </a:rPr>
              <a:t>растягивающих напряжений     </a:t>
            </a:r>
            <a:r>
              <a:rPr lang="ru-RU" sz="1600" dirty="0">
                <a:latin typeface="Times New Roman" pitchFamily="18" charset="0"/>
                <a:cs typeface="Times New Roman" pitchFamily="18" charset="0"/>
              </a:rPr>
              <a:t>и	</a:t>
            </a:r>
            <a:r>
              <a:rPr lang="ru-RU" sz="1600" dirty="0" smtClean="0">
                <a:latin typeface="Times New Roman" pitchFamily="18" charset="0"/>
                <a:cs typeface="Times New Roman" pitchFamily="18" charset="0"/>
              </a:rPr>
              <a:t>проверку условий </a:t>
            </a:r>
            <a:r>
              <a:rPr lang="ru-RU" sz="1600" dirty="0">
                <a:latin typeface="Times New Roman" pitchFamily="18" charset="0"/>
                <a:cs typeface="Times New Roman" pitchFamily="18" charset="0"/>
              </a:rPr>
              <a:t>прочности (выполняют специализированные организации) в случаях, </a:t>
            </a:r>
            <a:r>
              <a:rPr lang="ru-RU" sz="1600" dirty="0" smtClean="0">
                <a:latin typeface="Times New Roman" pitchFamily="18" charset="0"/>
                <a:cs typeface="Times New Roman" pitchFamily="18" charset="0"/>
              </a:rPr>
              <a:t>когда расчетные деформации земной  поверхности превышают </a:t>
            </a:r>
            <a:r>
              <a:rPr lang="ru-RU" sz="1600" dirty="0">
                <a:latin typeface="Times New Roman" pitchFamily="18" charset="0"/>
                <a:cs typeface="Times New Roman" pitchFamily="18" charset="0"/>
              </a:rPr>
              <a:t>допустимые для данного трубопровода;</a:t>
            </a:r>
          </a:p>
          <a:p>
            <a:pPr algn="just">
              <a:lnSpc>
                <a:spcPct val="120000"/>
              </a:lnSpc>
            </a:pPr>
            <a:r>
              <a:rPr lang="ru-RU" sz="1600" dirty="0" smtClean="0">
                <a:latin typeface="Times New Roman" pitchFamily="18" charset="0"/>
                <a:cs typeface="Times New Roman" pitchFamily="18" charset="0"/>
              </a:rPr>
              <a:t>– для </a:t>
            </a:r>
            <a:r>
              <a:rPr lang="ru-RU" sz="1600" dirty="0">
                <a:latin typeface="Times New Roman" pitchFamily="18" charset="0"/>
                <a:cs typeface="Times New Roman" pitchFamily="18" charset="0"/>
              </a:rPr>
              <a:t>подземных и наземных секционных трубопроводов измерение	подвижек	</a:t>
            </a:r>
            <a:r>
              <a:rPr lang="ru-RU" sz="1600" dirty="0" smtClean="0">
                <a:latin typeface="Times New Roman" pitchFamily="18" charset="0"/>
                <a:cs typeface="Times New Roman" pitchFamily="18" charset="0"/>
              </a:rPr>
              <a:t>стыковых соединений и проверку </a:t>
            </a:r>
            <a:r>
              <a:rPr lang="ru-RU" sz="1600" dirty="0">
                <a:latin typeface="Times New Roman" pitchFamily="18" charset="0"/>
                <a:cs typeface="Times New Roman" pitchFamily="18" charset="0"/>
              </a:rPr>
              <a:t>компенсационной способности стыков. С этой целью по обе стороны стыкового соединения должны быть намечены постоянные точки для систематического измерения расстояния между ними;</a:t>
            </a:r>
          </a:p>
          <a:p>
            <a:pPr algn="just">
              <a:lnSpc>
                <a:spcPct val="120000"/>
              </a:lnSpc>
            </a:pPr>
            <a:r>
              <a:rPr lang="ru-RU" sz="1600" dirty="0" smtClean="0">
                <a:latin typeface="Times New Roman" pitchFamily="18" charset="0"/>
                <a:cs typeface="Times New Roman" pitchFamily="18" charset="0"/>
              </a:rPr>
              <a:t>– для </a:t>
            </a:r>
            <a:r>
              <a:rPr lang="ru-RU" sz="1600" dirty="0">
                <a:latin typeface="Times New Roman" pitchFamily="18" charset="0"/>
                <a:cs typeface="Times New Roman" pitchFamily="18" charset="0"/>
              </a:rPr>
              <a:t>самотечных трубопроводов наряду с наблюдениями за состоянием и работой стыковых соединений нивелировку дна лотков и трубопроводов, а также проверку условий </a:t>
            </a:r>
            <a:r>
              <a:rPr lang="ru-RU" sz="1600" dirty="0" err="1">
                <a:latin typeface="Times New Roman" pitchFamily="18" charset="0"/>
                <a:cs typeface="Times New Roman" pitchFamily="18" charset="0"/>
              </a:rPr>
              <a:t>самотечности</a:t>
            </a:r>
            <a:r>
              <a:rPr lang="ru-RU" sz="1600" dirty="0">
                <a:latin typeface="Times New Roman" pitchFamily="18" charset="0"/>
                <a:cs typeface="Times New Roman" pitchFamily="18" charset="0"/>
              </a:rPr>
              <a:t>;</a:t>
            </a:r>
          </a:p>
          <a:p>
            <a:pPr algn="just">
              <a:lnSpc>
                <a:spcPct val="120000"/>
              </a:lnSpc>
            </a:pPr>
            <a:r>
              <a:rPr lang="ru-RU" sz="1600" dirty="0" smtClean="0">
                <a:latin typeface="Times New Roman" pitchFamily="18" charset="0"/>
                <a:cs typeface="Times New Roman" pitchFamily="18" charset="0"/>
              </a:rPr>
              <a:t>– для </a:t>
            </a:r>
            <a:r>
              <a:rPr lang="ru-RU" sz="1600" dirty="0">
                <a:latin typeface="Times New Roman" pitchFamily="18" charset="0"/>
                <a:cs typeface="Times New Roman" pitchFamily="18" charset="0"/>
              </a:rPr>
              <a:t>эстакадных трубопроводов инструментальные измерения оседания и горизонтального перемещения опор и их наклонов, продольного и поперечного перемещения трубопровода на опорах, а также фиксацию и замер повреждений опор</a:t>
            </a:r>
            <a:r>
              <a:rPr lang="ru-RU" sz="1600" dirty="0" smtClean="0">
                <a:latin typeface="Times New Roman" pitchFamily="18" charset="0"/>
                <a:cs typeface="Times New Roman" pitchFamily="18" charset="0"/>
              </a:rPr>
              <a:t>.</a:t>
            </a:r>
            <a:endParaRPr lang="ru-RU" sz="1600" dirty="0">
              <a:latin typeface="Times New Roman" pitchFamily="18" charset="0"/>
              <a:cs typeface="Times New Roman" pitchFamily="18" charset="0"/>
            </a:endParaRPr>
          </a:p>
        </p:txBody>
      </p:sp>
    </p:spTree>
    <p:extLst>
      <p:ext uri="{BB962C8B-B14F-4D97-AF65-F5344CB8AC3E}">
        <p14:creationId xmlns:p14="http://schemas.microsoft.com/office/powerpoint/2010/main" val="419839758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57200" y="620688"/>
            <a:ext cx="8291264" cy="5505475"/>
          </a:xfrm>
        </p:spPr>
        <p:txBody>
          <a:bodyPr>
            <a:normAutofit fontScale="70000" lnSpcReduction="20000"/>
          </a:bodyPr>
          <a:lstStyle/>
          <a:p>
            <a:pPr algn="just">
              <a:lnSpc>
                <a:spcPct val="120000"/>
              </a:lnSpc>
            </a:pPr>
            <a:r>
              <a:rPr lang="ru-RU" dirty="0">
                <a:latin typeface="Times New Roman" pitchFamily="18" charset="0"/>
                <a:cs typeface="Times New Roman" pitchFamily="18" charset="0"/>
              </a:rPr>
              <a:t>Одновременно с инструментальными наблюдениями проводят </a:t>
            </a:r>
            <a:r>
              <a:rPr lang="ru-RU" u="sng" dirty="0">
                <a:latin typeface="Times New Roman" pitchFamily="18" charset="0"/>
                <a:cs typeface="Times New Roman" pitchFamily="18" charset="0"/>
              </a:rPr>
              <a:t>визуальное обследование трассы трубопровода</a:t>
            </a:r>
            <a:r>
              <a:rPr lang="ru-RU" dirty="0">
                <a:latin typeface="Times New Roman" pitchFamily="18" charset="0"/>
                <a:cs typeface="Times New Roman" pitchFamily="18" charset="0"/>
              </a:rPr>
              <a:t>. При этом фиксируют состояние колодцев, утечки транспортируемой жидкости, взаимное перемещение грунта (опор) и труб, а также другие видимые проявления деформаций трубопровода и земной поверхности.</a:t>
            </a:r>
          </a:p>
          <a:p>
            <a:pPr algn="just">
              <a:lnSpc>
                <a:spcPct val="120000"/>
              </a:lnSpc>
            </a:pPr>
            <a:r>
              <a:rPr lang="ru-RU" u="sng" dirty="0">
                <a:latin typeface="Times New Roman" pitchFamily="18" charset="0"/>
                <a:cs typeface="Times New Roman" pitchFamily="18" charset="0"/>
              </a:rPr>
              <a:t>При деформациях высоких инженерных сооружений с малой площадью опоры</a:t>
            </a:r>
            <a:r>
              <a:rPr lang="ru-RU" dirty="0">
                <a:latin typeface="Times New Roman" pitchFamily="18" charset="0"/>
                <a:cs typeface="Times New Roman" pitchFamily="18" charset="0"/>
              </a:rPr>
              <a:t> (дымовые трубы, водонапорные башни, бункер опоры ЛЭП, телевизионные и радиорелейные башни) в фундаментах сооружений </a:t>
            </a:r>
            <a:r>
              <a:rPr lang="ru-RU" u="sng" dirty="0">
                <a:latin typeface="Times New Roman" pitchFamily="18" charset="0"/>
                <a:cs typeface="Times New Roman" pitchFamily="18" charset="0"/>
              </a:rPr>
              <a:t>закладывают стенные реперы</a:t>
            </a:r>
            <a:r>
              <a:rPr lang="ru-RU" dirty="0">
                <a:latin typeface="Times New Roman" pitchFamily="18" charset="0"/>
                <a:cs typeface="Times New Roman" pitchFamily="18" charset="0"/>
              </a:rPr>
              <a:t>, а против них и по периметру основания на удалении не </a:t>
            </a:r>
            <a:r>
              <a:rPr lang="ru-RU" dirty="0" smtClean="0">
                <a:latin typeface="Times New Roman" pitchFamily="18" charset="0"/>
                <a:cs typeface="Times New Roman" pitchFamily="18" charset="0"/>
              </a:rPr>
              <a:t>менее 2–3 </a:t>
            </a:r>
            <a:r>
              <a:rPr lang="ru-RU" dirty="0">
                <a:latin typeface="Times New Roman" pitchFamily="18" charset="0"/>
                <a:cs typeface="Times New Roman" pitchFamily="18" charset="0"/>
              </a:rPr>
              <a:t>м от фундамента грунтовые реперы. Кроме нивелирования стенных и грунтовых реперов проводят наблюдения за </a:t>
            </a:r>
            <a:r>
              <a:rPr lang="ru-RU" u="sng" dirty="0">
                <a:latin typeface="Times New Roman" pitchFamily="18" charset="0"/>
                <a:cs typeface="Times New Roman" pitchFamily="18" charset="0"/>
              </a:rPr>
              <a:t>наклонами сооружений</a:t>
            </a:r>
            <a:r>
              <a:rPr lang="ru-RU" dirty="0">
                <a:latin typeface="Times New Roman" pitchFamily="18" charset="0"/>
                <a:cs typeface="Times New Roman" pitchFamily="18" charset="0"/>
              </a:rPr>
              <a:t>.</a:t>
            </a:r>
          </a:p>
          <a:p>
            <a:endParaRPr lang="ru-RU" dirty="0"/>
          </a:p>
        </p:txBody>
      </p:sp>
    </p:spTree>
    <p:extLst>
      <p:ext uri="{BB962C8B-B14F-4D97-AF65-F5344CB8AC3E}">
        <p14:creationId xmlns:p14="http://schemas.microsoft.com/office/powerpoint/2010/main" val="336487576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57200" y="620688"/>
            <a:ext cx="8291264" cy="5760640"/>
          </a:xfrm>
        </p:spPr>
        <p:txBody>
          <a:bodyPr>
            <a:normAutofit fontScale="85000" lnSpcReduction="20000"/>
          </a:bodyPr>
          <a:lstStyle/>
          <a:p>
            <a:pPr algn="just"/>
            <a:r>
              <a:rPr lang="ru-RU" b="1" dirty="0" smtClean="0">
                <a:latin typeface="Times New Roman" pitchFamily="18" charset="0"/>
                <a:cs typeface="Times New Roman" pitchFamily="18" charset="0"/>
              </a:rPr>
              <a:t>При эксплуатации</a:t>
            </a:r>
            <a:r>
              <a:rPr lang="ru-RU" dirty="0" smtClean="0">
                <a:latin typeface="Times New Roman" pitchFamily="18" charset="0"/>
                <a:cs typeface="Times New Roman" pitchFamily="18" charset="0"/>
              </a:rPr>
              <a:t> </a:t>
            </a:r>
            <a:r>
              <a:rPr lang="ru-RU" u="sng" dirty="0" smtClean="0">
                <a:latin typeface="Times New Roman" pitchFamily="18" charset="0"/>
                <a:cs typeface="Times New Roman" pitchFamily="18" charset="0"/>
              </a:rPr>
              <a:t>водохранилищ</a:t>
            </a:r>
            <a:r>
              <a:rPr lang="ru-RU" u="sng" dirty="0">
                <a:latin typeface="Times New Roman" pitchFamily="18" charset="0"/>
                <a:cs typeface="Times New Roman" pitchFamily="18" charset="0"/>
              </a:rPr>
              <a:t>, </a:t>
            </a:r>
            <a:r>
              <a:rPr lang="ru-RU" u="sng" dirty="0" err="1">
                <a:latin typeface="Times New Roman" pitchFamily="18" charset="0"/>
                <a:cs typeface="Times New Roman" pitchFamily="18" charset="0"/>
              </a:rPr>
              <a:t>хвостохранилищ</a:t>
            </a:r>
            <a:r>
              <a:rPr lang="ru-RU" u="sng" dirty="0">
                <a:latin typeface="Times New Roman" pitchFamily="18" charset="0"/>
                <a:cs typeface="Times New Roman" pitchFamily="18" charset="0"/>
              </a:rPr>
              <a:t>, прудов </a:t>
            </a:r>
            <a:r>
              <a:rPr lang="ru-RU" dirty="0">
                <a:latin typeface="Times New Roman" pitchFamily="18" charset="0"/>
                <a:cs typeface="Times New Roman" pitchFamily="18" charset="0"/>
              </a:rPr>
              <a:t>и других водных объектов, имеющих искусственные сооружения в виде плотин, дамб, водосливных устройств, водопропускных лотков или каналов, выполняют </a:t>
            </a:r>
            <a:r>
              <a:rPr lang="ru-RU" u="sng" dirty="0">
                <a:latin typeface="Times New Roman" pitchFamily="18" charset="0"/>
                <a:cs typeface="Times New Roman" pitchFamily="18" charset="0"/>
              </a:rPr>
              <a:t>инструментальные и визуальные наблюдения</a:t>
            </a:r>
            <a:r>
              <a:rPr lang="ru-RU" dirty="0">
                <a:latin typeface="Times New Roman" pitchFamily="18" charset="0"/>
                <a:cs typeface="Times New Roman" pitchFamily="18" charset="0"/>
              </a:rPr>
              <a:t> за состоянием этих сооружений.</a:t>
            </a:r>
          </a:p>
          <a:p>
            <a:pPr algn="just"/>
            <a:r>
              <a:rPr lang="ru-RU" u="sng" dirty="0">
                <a:latin typeface="Times New Roman" pitchFamily="18" charset="0"/>
                <a:cs typeface="Times New Roman" pitchFamily="18" charset="0"/>
              </a:rPr>
              <a:t>Инструментальные</a:t>
            </a:r>
            <a:r>
              <a:rPr lang="ru-RU" dirty="0">
                <a:latin typeface="Times New Roman" pitchFamily="18" charset="0"/>
                <a:cs typeface="Times New Roman" pitchFamily="18" charset="0"/>
              </a:rPr>
              <a:t> наблюдения включают нивелирование и измерение расстояний между реперами, заложенными по верхнему гребню и у основания плотин и дамб, а также установленными в водосливных устройствах и облицовке лотков и каналов. </a:t>
            </a:r>
            <a:endParaRPr lang="ru-RU" dirty="0" smtClean="0">
              <a:latin typeface="Times New Roman" pitchFamily="18" charset="0"/>
              <a:cs typeface="Times New Roman" pitchFamily="18" charset="0"/>
            </a:endParaRPr>
          </a:p>
          <a:p>
            <a:pPr algn="just"/>
            <a:r>
              <a:rPr lang="ru-RU" u="sng" dirty="0" smtClean="0">
                <a:latin typeface="Times New Roman" pitchFamily="18" charset="0"/>
                <a:cs typeface="Times New Roman" pitchFamily="18" charset="0"/>
              </a:rPr>
              <a:t>Визуально</a:t>
            </a:r>
            <a:r>
              <a:rPr lang="ru-RU" dirty="0" smtClean="0">
                <a:latin typeface="Times New Roman" pitchFamily="18" charset="0"/>
                <a:cs typeface="Times New Roman" pitchFamily="18" charset="0"/>
              </a:rPr>
              <a:t> </a:t>
            </a:r>
            <a:r>
              <a:rPr lang="ru-RU" dirty="0">
                <a:latin typeface="Times New Roman" pitchFamily="18" charset="0"/>
                <a:cs typeface="Times New Roman" pitchFamily="18" charset="0"/>
              </a:rPr>
              <a:t>фиксируют все видимые проявления деформаций в сооружениях (трещины, просадки, просачивание воды</a:t>
            </a:r>
            <a:r>
              <a:rPr lang="ru-RU" dirty="0" smtClean="0">
                <a:latin typeface="Times New Roman" pitchFamily="18" charset="0"/>
                <a:cs typeface="Times New Roman" pitchFamily="18" charset="0"/>
              </a:rPr>
              <a:t>).</a:t>
            </a:r>
            <a:endParaRPr lang="ru-RU" dirty="0">
              <a:latin typeface="Times New Roman" pitchFamily="18" charset="0"/>
              <a:cs typeface="Times New Roman" pitchFamily="18" charset="0"/>
            </a:endParaRPr>
          </a:p>
        </p:txBody>
      </p:sp>
    </p:spTree>
    <p:extLst>
      <p:ext uri="{BB962C8B-B14F-4D97-AF65-F5344CB8AC3E}">
        <p14:creationId xmlns:p14="http://schemas.microsoft.com/office/powerpoint/2010/main" val="345949271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95536" y="260648"/>
            <a:ext cx="8229600" cy="936104"/>
          </a:xfrm>
        </p:spPr>
        <p:txBody>
          <a:bodyPr>
            <a:noAutofit/>
          </a:bodyPr>
          <a:lstStyle/>
          <a:p>
            <a:r>
              <a:rPr lang="ru-RU" sz="3200" b="1" dirty="0">
                <a:latin typeface="Times New Roman" pitchFamily="18" charset="0"/>
                <a:cs typeface="Times New Roman" pitchFamily="18" charset="0"/>
              </a:rPr>
              <a:t>3.4.</a:t>
            </a:r>
            <a:r>
              <a:rPr lang="ru-RU" sz="3200" dirty="0">
                <a:latin typeface="Times New Roman" pitchFamily="18" charset="0"/>
                <a:cs typeface="Times New Roman" pitchFamily="18" charset="0"/>
              </a:rPr>
              <a:t> </a:t>
            </a:r>
            <a:r>
              <a:rPr lang="ru-RU" sz="3200" b="1" dirty="0">
                <a:latin typeface="Times New Roman" pitchFamily="18" charset="0"/>
                <a:cs typeface="Times New Roman" pitchFamily="18" charset="0"/>
              </a:rPr>
              <a:t>Моделирование</a:t>
            </a:r>
            <a:r>
              <a:rPr lang="ru-RU" sz="3200" dirty="0">
                <a:latin typeface="Times New Roman" pitchFamily="18" charset="0"/>
                <a:cs typeface="Times New Roman" pitchFamily="18" charset="0"/>
              </a:rPr>
              <a:t> </a:t>
            </a:r>
            <a:r>
              <a:rPr lang="ru-RU" sz="3200" b="1" dirty="0">
                <a:latin typeface="Times New Roman" pitchFamily="18" charset="0"/>
                <a:cs typeface="Times New Roman" pitchFamily="18" charset="0"/>
              </a:rPr>
              <a:t>технологических</a:t>
            </a:r>
            <a:r>
              <a:rPr lang="ru-RU" sz="3200" dirty="0">
                <a:latin typeface="Times New Roman" pitchFamily="18" charset="0"/>
                <a:cs typeface="Times New Roman" pitchFamily="18" charset="0"/>
              </a:rPr>
              <a:t> </a:t>
            </a:r>
            <a:r>
              <a:rPr lang="ru-RU" sz="3200" b="1" dirty="0" smtClean="0">
                <a:latin typeface="Times New Roman" pitchFamily="18" charset="0"/>
                <a:cs typeface="Times New Roman" pitchFamily="18" charset="0"/>
              </a:rPr>
              <a:t>процессов</a:t>
            </a:r>
            <a:r>
              <a:rPr lang="ru-RU" sz="3200" dirty="0">
                <a:latin typeface="Times New Roman" pitchFamily="18" charset="0"/>
                <a:cs typeface="Times New Roman" pitchFamily="18" charset="0"/>
              </a:rPr>
              <a:t> </a:t>
            </a:r>
            <a:r>
              <a:rPr lang="ru-RU" sz="3200" b="1" dirty="0" smtClean="0">
                <a:latin typeface="Times New Roman" pitchFamily="18" charset="0"/>
                <a:cs typeface="Times New Roman" pitchFamily="18" charset="0"/>
              </a:rPr>
              <a:t>и</a:t>
            </a:r>
            <a:r>
              <a:rPr lang="ru-RU" sz="3200" dirty="0" smtClean="0">
                <a:latin typeface="Times New Roman" pitchFamily="18" charset="0"/>
                <a:cs typeface="Times New Roman" pitchFamily="18" charset="0"/>
              </a:rPr>
              <a:t> </a:t>
            </a:r>
            <a:r>
              <a:rPr lang="ru-RU" sz="3200" b="1" dirty="0">
                <a:latin typeface="Times New Roman" pitchFamily="18" charset="0"/>
                <a:cs typeface="Times New Roman" pitchFamily="18" charset="0"/>
              </a:rPr>
              <a:t>экологических</a:t>
            </a:r>
            <a:r>
              <a:rPr lang="ru-RU" sz="3200" dirty="0">
                <a:latin typeface="Times New Roman" pitchFamily="18" charset="0"/>
                <a:cs typeface="Times New Roman" pitchFamily="18" charset="0"/>
              </a:rPr>
              <a:t> </a:t>
            </a:r>
            <a:r>
              <a:rPr lang="ru-RU" sz="3200" b="1" dirty="0">
                <a:latin typeface="Times New Roman" pitchFamily="18" charset="0"/>
                <a:cs typeface="Times New Roman" pitchFamily="18" charset="0"/>
              </a:rPr>
              <a:t>систем</a:t>
            </a:r>
            <a:endParaRPr lang="ru-RU" sz="3200" dirty="0">
              <a:latin typeface="Times New Roman" pitchFamily="18" charset="0"/>
              <a:cs typeface="Times New Roman" pitchFamily="18" charset="0"/>
            </a:endParaRPr>
          </a:p>
        </p:txBody>
      </p:sp>
      <p:sp>
        <p:nvSpPr>
          <p:cNvPr id="3" name="Объект 2"/>
          <p:cNvSpPr>
            <a:spLocks noGrp="1"/>
          </p:cNvSpPr>
          <p:nvPr>
            <p:ph idx="1"/>
          </p:nvPr>
        </p:nvSpPr>
        <p:spPr>
          <a:xfrm>
            <a:off x="251520" y="1412776"/>
            <a:ext cx="8496944" cy="5184576"/>
          </a:xfrm>
        </p:spPr>
        <p:txBody>
          <a:bodyPr>
            <a:normAutofit fontScale="70000" lnSpcReduction="20000"/>
          </a:bodyPr>
          <a:lstStyle/>
          <a:p>
            <a:pPr algn="just">
              <a:lnSpc>
                <a:spcPct val="120000"/>
              </a:lnSpc>
            </a:pPr>
            <a:r>
              <a:rPr lang="ru-RU" dirty="0">
                <a:latin typeface="Times New Roman" pitchFamily="18" charset="0"/>
                <a:cs typeface="Times New Roman" pitchFamily="18" charset="0"/>
              </a:rPr>
              <a:t>В изучении природных и технологических процессов следует выделить два основных метода исследования, таких</a:t>
            </a:r>
            <a:r>
              <a:rPr lang="ru-RU" dirty="0" smtClean="0">
                <a:latin typeface="Times New Roman" pitchFamily="18" charset="0"/>
                <a:cs typeface="Times New Roman" pitchFamily="18" charset="0"/>
              </a:rPr>
              <a:t>, как </a:t>
            </a:r>
            <a:r>
              <a:rPr lang="ru-RU" dirty="0">
                <a:latin typeface="Times New Roman" pitchFamily="18" charset="0"/>
                <a:cs typeface="Times New Roman" pitchFamily="18" charset="0"/>
              </a:rPr>
              <a:t>мониторинг и моделирование.</a:t>
            </a:r>
          </a:p>
          <a:p>
            <a:pPr algn="just">
              <a:lnSpc>
                <a:spcPct val="120000"/>
              </a:lnSpc>
            </a:pPr>
            <a:r>
              <a:rPr lang="ru-RU" dirty="0">
                <a:latin typeface="Times New Roman" pitchFamily="18" charset="0"/>
                <a:cs typeface="Times New Roman" pitchFamily="18" charset="0"/>
              </a:rPr>
              <a:t>В предыдущих главах показано, что мониторинг как элемент экспертизы состоит из наблюдения за природой, анализа состояния окружающей среды, контроля за выбросами вредных веществ, рекомендаций по улучшению экологической обстановки, приведения в действие нормативных и	законодательных актов, регулирующих хозяйственную деятельность субъектов.</a:t>
            </a:r>
          </a:p>
          <a:p>
            <a:pPr algn="just">
              <a:lnSpc>
                <a:spcPct val="120000"/>
              </a:lnSpc>
            </a:pPr>
            <a:r>
              <a:rPr lang="ru-RU" dirty="0">
                <a:latin typeface="Times New Roman" pitchFamily="18" charset="0"/>
                <a:cs typeface="Times New Roman" pitchFamily="18" charset="0"/>
              </a:rPr>
              <a:t>Мониторинг допускает моделирование процессов, но в узкой трактовке рассмотрим мониторинг как метод наблюдения за природой, выделив моделирование в отдельную область исследования</a:t>
            </a:r>
            <a:r>
              <a:rPr lang="ru-RU" dirty="0" smtClean="0">
                <a:latin typeface="Times New Roman" pitchFamily="18" charset="0"/>
                <a:cs typeface="Times New Roman" pitchFamily="18" charset="0"/>
              </a:rPr>
              <a:t>.</a:t>
            </a:r>
            <a:endParaRPr lang="ru-RU" dirty="0">
              <a:latin typeface="Times New Roman" pitchFamily="18" charset="0"/>
              <a:cs typeface="Times New Roman" pitchFamily="18" charset="0"/>
            </a:endParaRPr>
          </a:p>
        </p:txBody>
      </p:sp>
    </p:spTree>
    <p:extLst>
      <p:ext uri="{BB962C8B-B14F-4D97-AF65-F5344CB8AC3E}">
        <p14:creationId xmlns:p14="http://schemas.microsoft.com/office/powerpoint/2010/main" val="187917198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57200" y="548680"/>
            <a:ext cx="8219256" cy="5577483"/>
          </a:xfrm>
        </p:spPr>
        <p:txBody>
          <a:bodyPr>
            <a:normAutofit fontScale="77500" lnSpcReduction="20000"/>
          </a:bodyPr>
          <a:lstStyle/>
          <a:p>
            <a:pPr algn="just"/>
            <a:r>
              <a:rPr lang="ru-RU" b="1" dirty="0">
                <a:latin typeface="Times New Roman" pitchFamily="18" charset="0"/>
                <a:cs typeface="Times New Roman" pitchFamily="18" charset="0"/>
              </a:rPr>
              <a:t>Инвентаризационные</a:t>
            </a:r>
            <a:r>
              <a:rPr lang="ru-RU" dirty="0">
                <a:latin typeface="Times New Roman" pitchFamily="18" charset="0"/>
                <a:cs typeface="Times New Roman" pitchFamily="18" charset="0"/>
              </a:rPr>
              <a:t> наблюдения проводятся достаточно редко, через длительный срок, для того чтобы либо оценить начальное состояние геологической среды, либо оценить ее многолетние изменения.	</a:t>
            </a:r>
            <a:r>
              <a:rPr lang="ru-RU" dirty="0" smtClean="0">
                <a:latin typeface="Times New Roman" pitchFamily="18" charset="0"/>
                <a:cs typeface="Times New Roman" pitchFamily="18" charset="0"/>
              </a:rPr>
              <a:t>Они</a:t>
            </a:r>
            <a:r>
              <a:rPr lang="en-US" dirty="0" smtClean="0">
                <a:latin typeface="Times New Roman" pitchFamily="18" charset="0"/>
                <a:cs typeface="Times New Roman" pitchFamily="18" charset="0"/>
              </a:rPr>
              <a:t> </a:t>
            </a:r>
            <a:r>
              <a:rPr lang="ru-RU" dirty="0" smtClean="0">
                <a:latin typeface="Times New Roman" pitchFamily="18" charset="0"/>
                <a:cs typeface="Times New Roman" pitchFamily="18" charset="0"/>
              </a:rPr>
              <a:t>включают</a:t>
            </a:r>
            <a:r>
              <a:rPr lang="ru-RU" dirty="0">
                <a:latin typeface="Times New Roman" pitchFamily="18" charset="0"/>
                <a:cs typeface="Times New Roman" pitchFamily="18" charset="0"/>
              </a:rPr>
              <a:t>	в	себя	набор	трудоемких	</a:t>
            </a:r>
            <a:r>
              <a:rPr lang="ru-RU" dirty="0" smtClean="0">
                <a:latin typeface="Times New Roman" pitchFamily="18" charset="0"/>
                <a:cs typeface="Times New Roman" pitchFamily="18" charset="0"/>
              </a:rPr>
              <a:t>ил</a:t>
            </a:r>
            <a:r>
              <a:rPr lang="en-US" dirty="0" smtClean="0">
                <a:latin typeface="Times New Roman" pitchFamily="18" charset="0"/>
                <a:cs typeface="Times New Roman" pitchFamily="18" charset="0"/>
              </a:rPr>
              <a:t>b</a:t>
            </a:r>
            <a:r>
              <a:rPr lang="ru-RU" dirty="0" smtClean="0">
                <a:latin typeface="Times New Roman" pitchFamily="18" charset="0"/>
                <a:cs typeface="Times New Roman" pitchFamily="18" charset="0"/>
              </a:rPr>
              <a:t>и дорогостоящих </a:t>
            </a:r>
            <a:r>
              <a:rPr lang="ru-RU" dirty="0">
                <a:latin typeface="Times New Roman" pitchFamily="18" charset="0"/>
                <a:cs typeface="Times New Roman" pitchFamily="18" charset="0"/>
              </a:rPr>
              <a:t>методов наблюдений за объектами геологической среды, которые не могут часто использоваться или входить в состав режимных       наблюдений.	Эти       наблюдения       </a:t>
            </a:r>
            <a:r>
              <a:rPr lang="ru-RU" dirty="0" smtClean="0">
                <a:latin typeface="Times New Roman" pitchFamily="18" charset="0"/>
                <a:cs typeface="Times New Roman" pitchFamily="18" charset="0"/>
              </a:rPr>
              <a:t>носят</a:t>
            </a:r>
            <a:r>
              <a:rPr lang="en-US" dirty="0" smtClean="0">
                <a:latin typeface="Times New Roman" pitchFamily="18" charset="0"/>
                <a:cs typeface="Times New Roman" pitchFamily="18" charset="0"/>
              </a:rPr>
              <a:t> </a:t>
            </a:r>
            <a:r>
              <a:rPr lang="ru-RU" dirty="0" smtClean="0">
                <a:latin typeface="Times New Roman" pitchFamily="18" charset="0"/>
                <a:cs typeface="Times New Roman" pitchFamily="18" charset="0"/>
              </a:rPr>
              <a:t>характер </a:t>
            </a:r>
            <a:r>
              <a:rPr lang="ru-RU" dirty="0">
                <a:latin typeface="Times New Roman" pitchFamily="18" charset="0"/>
                <a:cs typeface="Times New Roman" pitchFamily="18" charset="0"/>
              </a:rPr>
              <a:t>инвентаризации на определенный период и могут проводиться с очередностью одного раза в год, либо раз в 2-3 года и более. В состав инвентаризационных наблюдений априори включаются наиболее консервативные элементы геологической среды, для которых заведомо можно предположить низкую скорость изменения, в том числе и техногенного.</a:t>
            </a:r>
          </a:p>
          <a:p>
            <a:endParaRPr lang="ru-RU" dirty="0"/>
          </a:p>
        </p:txBody>
      </p:sp>
    </p:spTree>
    <p:extLst>
      <p:ext uri="{BB962C8B-B14F-4D97-AF65-F5344CB8AC3E}">
        <p14:creationId xmlns:p14="http://schemas.microsoft.com/office/powerpoint/2010/main" val="363072627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57200" y="548680"/>
            <a:ext cx="8219256" cy="5976664"/>
          </a:xfrm>
        </p:spPr>
        <p:txBody>
          <a:bodyPr>
            <a:normAutofit fontScale="55000" lnSpcReduction="20000"/>
          </a:bodyPr>
          <a:lstStyle/>
          <a:p>
            <a:pPr algn="just">
              <a:lnSpc>
                <a:spcPct val="120000"/>
              </a:lnSpc>
            </a:pPr>
            <a:r>
              <a:rPr lang="ru-RU" sz="3500" dirty="0">
                <a:latin typeface="Times New Roman" pitchFamily="18" charset="0"/>
                <a:cs typeface="Times New Roman" pitchFamily="18" charset="0"/>
              </a:rPr>
              <a:t>В изучении природных и технологических процессов следует выделить два основных метода исследования, таких, как мониторинг и моделирование.</a:t>
            </a:r>
          </a:p>
          <a:p>
            <a:pPr algn="just">
              <a:lnSpc>
                <a:spcPct val="120000"/>
              </a:lnSpc>
            </a:pPr>
            <a:r>
              <a:rPr lang="ru-RU" sz="3500" dirty="0">
                <a:latin typeface="Times New Roman" pitchFamily="18" charset="0"/>
                <a:cs typeface="Times New Roman" pitchFamily="18" charset="0"/>
              </a:rPr>
              <a:t>В предыдущих главах показано, что мониторинг как элемент экспертизы состоит из наблюдения за природой, анализа состояния окружающей среды, контроля за выбросами вредных веществ, рекомендаций по улучшению экологической обстановки, приведения в действие нормативных </a:t>
            </a:r>
            <a:r>
              <a:rPr lang="ru-RU" sz="3500" dirty="0" smtClean="0">
                <a:latin typeface="Times New Roman" pitchFamily="18" charset="0"/>
                <a:cs typeface="Times New Roman" pitchFamily="18" charset="0"/>
              </a:rPr>
              <a:t>и законодательных </a:t>
            </a:r>
            <a:r>
              <a:rPr lang="ru-RU" sz="3500" dirty="0">
                <a:latin typeface="Times New Roman" pitchFamily="18" charset="0"/>
                <a:cs typeface="Times New Roman" pitchFamily="18" charset="0"/>
              </a:rPr>
              <a:t>актов, регулирующих хозяйственную деятельность субъектов.</a:t>
            </a:r>
          </a:p>
          <a:p>
            <a:pPr algn="just">
              <a:lnSpc>
                <a:spcPct val="120000"/>
              </a:lnSpc>
            </a:pPr>
            <a:r>
              <a:rPr lang="ru-RU" sz="3500" dirty="0">
                <a:latin typeface="Times New Roman" pitchFamily="18" charset="0"/>
                <a:cs typeface="Times New Roman" pitchFamily="18" charset="0"/>
              </a:rPr>
              <a:t>Мониторинг допускает моделирование процессов, но в узкой трактовке рассмотрим мониторинг как метод наблюдения за природой, выделив моделирование в отдельную область исследования</a:t>
            </a:r>
            <a:r>
              <a:rPr lang="ru-RU" sz="3500" dirty="0" smtClean="0">
                <a:latin typeface="Times New Roman" pitchFamily="18" charset="0"/>
                <a:cs typeface="Times New Roman" pitchFamily="18" charset="0"/>
              </a:rPr>
              <a:t>.</a:t>
            </a:r>
          </a:p>
          <a:p>
            <a:pPr algn="just">
              <a:lnSpc>
                <a:spcPct val="120000"/>
              </a:lnSpc>
            </a:pPr>
            <a:r>
              <a:rPr lang="ru-RU" sz="3500" dirty="0">
                <a:latin typeface="Times New Roman" pitchFamily="18" charset="0"/>
                <a:cs typeface="Times New Roman" pitchFamily="18" charset="0"/>
              </a:rPr>
              <a:t>Моделированием	называют	получение	</a:t>
            </a:r>
            <a:r>
              <a:rPr lang="ru-RU" sz="3500" dirty="0" smtClean="0">
                <a:latin typeface="Times New Roman" pitchFamily="18" charset="0"/>
                <a:cs typeface="Times New Roman" pitchFamily="18" charset="0"/>
              </a:rPr>
              <a:t>модели, дающей </a:t>
            </a:r>
            <a:r>
              <a:rPr lang="ru-RU" sz="3500" dirty="0">
                <a:latin typeface="Times New Roman" pitchFamily="18" charset="0"/>
                <a:cs typeface="Times New Roman" pitchFamily="18" charset="0"/>
              </a:rPr>
              <a:t>информацию об исследуемом процессе или явлении. </a:t>
            </a:r>
            <a:endParaRPr lang="ru-RU" sz="3500" dirty="0" smtClean="0">
              <a:latin typeface="Times New Roman" pitchFamily="18" charset="0"/>
              <a:cs typeface="Times New Roman" pitchFamily="18" charset="0"/>
            </a:endParaRPr>
          </a:p>
          <a:p>
            <a:pPr algn="just">
              <a:lnSpc>
                <a:spcPct val="120000"/>
              </a:lnSpc>
            </a:pPr>
            <a:r>
              <a:rPr lang="ru-RU" sz="3500" dirty="0" smtClean="0">
                <a:latin typeface="Times New Roman" pitchFamily="18" charset="0"/>
                <a:cs typeface="Times New Roman" pitchFamily="18" charset="0"/>
              </a:rPr>
              <a:t>Модель </a:t>
            </a:r>
            <a:r>
              <a:rPr lang="ru-RU" sz="3500" dirty="0">
                <a:latin typeface="Times New Roman" pitchFamily="18" charset="0"/>
                <a:cs typeface="Times New Roman" pitchFamily="18" charset="0"/>
              </a:rPr>
              <a:t>– это система,	отражающая     отдельные     стороны     явления,     процесса. Существуют несколько видов моделирования: имитационное, или аналоговое; физическое; математическое; комбинированное</a:t>
            </a:r>
            <a:r>
              <a:rPr lang="ru-RU" sz="3500" dirty="0" smtClean="0">
                <a:latin typeface="Times New Roman" pitchFamily="18" charset="0"/>
                <a:cs typeface="Times New Roman" pitchFamily="18" charset="0"/>
              </a:rPr>
              <a:t>.</a:t>
            </a:r>
            <a:endParaRPr lang="ru-RU" sz="3500" dirty="0">
              <a:latin typeface="Times New Roman" pitchFamily="18" charset="0"/>
              <a:cs typeface="Times New Roman" pitchFamily="18" charset="0"/>
            </a:endParaRPr>
          </a:p>
          <a:p>
            <a:endParaRPr lang="ru-RU" dirty="0"/>
          </a:p>
        </p:txBody>
      </p:sp>
    </p:spTree>
    <p:extLst>
      <p:ext uri="{BB962C8B-B14F-4D97-AF65-F5344CB8AC3E}">
        <p14:creationId xmlns:p14="http://schemas.microsoft.com/office/powerpoint/2010/main" val="335853934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67544" y="548680"/>
            <a:ext cx="8280920" cy="5832648"/>
          </a:xfrm>
        </p:spPr>
        <p:txBody>
          <a:bodyPr>
            <a:normAutofit fontScale="77500" lnSpcReduction="20000"/>
          </a:bodyPr>
          <a:lstStyle/>
          <a:p>
            <a:pPr algn="just">
              <a:lnSpc>
                <a:spcPct val="120000"/>
              </a:lnSpc>
            </a:pPr>
            <a:r>
              <a:rPr lang="ru-RU" dirty="0">
                <a:latin typeface="Times New Roman" pitchFamily="18" charset="0"/>
                <a:cs typeface="Times New Roman" pitchFamily="18" charset="0"/>
              </a:rPr>
              <a:t>В системном анализе применяют такие термины, как входной эффект и выходной эффект; под выходом понимается любое воздействие на систему со стороны окружающей или внешней среды или соседней системы. В качестве входного эффекта может </a:t>
            </a:r>
            <a:r>
              <a:rPr lang="ru-RU" dirty="0" smtClean="0">
                <a:latin typeface="Times New Roman" pitchFamily="18" charset="0"/>
                <a:cs typeface="Times New Roman" pitchFamily="18" charset="0"/>
              </a:rPr>
              <a:t>рассматриваться любой</a:t>
            </a:r>
            <a:r>
              <a:rPr lang="ru-RU" dirty="0">
                <a:latin typeface="Times New Roman" pitchFamily="18" charset="0"/>
                <a:cs typeface="Times New Roman" pitchFamily="18" charset="0"/>
              </a:rPr>
              <a:t>	вид	</a:t>
            </a:r>
            <a:r>
              <a:rPr lang="ru-RU" dirty="0" smtClean="0">
                <a:latin typeface="Times New Roman" pitchFamily="18" charset="0"/>
                <a:cs typeface="Times New Roman" pitchFamily="18" charset="0"/>
              </a:rPr>
              <a:t>техногенного воздействия</a:t>
            </a:r>
            <a:r>
              <a:rPr lang="ru-RU" dirty="0">
                <a:latin typeface="Times New Roman" pitchFamily="18" charset="0"/>
                <a:cs typeface="Times New Roman" pitchFamily="18" charset="0"/>
              </a:rPr>
              <a:t>	</a:t>
            </a:r>
            <a:r>
              <a:rPr lang="ru-RU" dirty="0" smtClean="0">
                <a:latin typeface="Times New Roman" pitchFamily="18" charset="0"/>
                <a:cs typeface="Times New Roman" pitchFamily="18" charset="0"/>
              </a:rPr>
              <a:t>на геологическую среду или их комплекс. И наоборот, соответствующими выходными эффектами, или выходами</a:t>
            </a:r>
            <a:r>
              <a:rPr lang="ru-RU" dirty="0">
                <a:latin typeface="Times New Roman" pitchFamily="18" charset="0"/>
                <a:cs typeface="Times New Roman" pitchFamily="18" charset="0"/>
              </a:rPr>
              <a:t>, называются изменения (или отклики), которые претерпевает система. </a:t>
            </a:r>
            <a:r>
              <a:rPr lang="ru-RU" dirty="0" smtClean="0">
                <a:latin typeface="Times New Roman" pitchFamily="18" charset="0"/>
                <a:cs typeface="Times New Roman" pitchFamily="18" charset="0"/>
              </a:rPr>
              <a:t>Входные эффекты представляют     </a:t>
            </a:r>
            <a:r>
              <a:rPr lang="ru-RU" dirty="0">
                <a:latin typeface="Times New Roman" pitchFamily="18" charset="0"/>
                <a:cs typeface="Times New Roman" pitchFamily="18" charset="0"/>
              </a:rPr>
              <a:t>собой	</a:t>
            </a:r>
            <a:r>
              <a:rPr lang="ru-RU" dirty="0" smtClean="0">
                <a:latin typeface="Times New Roman" pitchFamily="18" charset="0"/>
                <a:cs typeface="Times New Roman" pitchFamily="18" charset="0"/>
              </a:rPr>
              <a:t>внешние факторы по </a:t>
            </a:r>
            <a:r>
              <a:rPr lang="ru-RU" dirty="0">
                <a:latin typeface="Times New Roman" pitchFamily="18" charset="0"/>
                <a:cs typeface="Times New Roman" pitchFamily="18" charset="0"/>
              </a:rPr>
              <a:t>отношению к рассматриваемой системе (техногенная компонента), а </a:t>
            </a:r>
            <a:r>
              <a:rPr lang="ru-RU" dirty="0" smtClean="0">
                <a:latin typeface="Times New Roman" pitchFamily="18" charset="0"/>
                <a:cs typeface="Times New Roman" pitchFamily="18" charset="0"/>
              </a:rPr>
              <a:t>выходные эффекты могут быть     изменениями ее свойств и </a:t>
            </a:r>
            <a:r>
              <a:rPr lang="ru-RU" dirty="0">
                <a:latin typeface="Times New Roman" pitchFamily="18" charset="0"/>
                <a:cs typeface="Times New Roman" pitchFamily="18" charset="0"/>
              </a:rPr>
              <a:t>характеризоваться комплексом параметров</a:t>
            </a:r>
            <a:r>
              <a:rPr lang="ru-RU" dirty="0" smtClean="0">
                <a:latin typeface="Times New Roman" pitchFamily="18" charset="0"/>
                <a:cs typeface="Times New Roman" pitchFamily="18" charset="0"/>
              </a:rPr>
              <a:t>.</a:t>
            </a:r>
            <a:endParaRPr lang="ru-RU" dirty="0">
              <a:latin typeface="Times New Roman" pitchFamily="18" charset="0"/>
              <a:cs typeface="Times New Roman" pitchFamily="18" charset="0"/>
            </a:endParaRPr>
          </a:p>
        </p:txBody>
      </p:sp>
    </p:spTree>
    <p:extLst>
      <p:ext uri="{BB962C8B-B14F-4D97-AF65-F5344CB8AC3E}">
        <p14:creationId xmlns:p14="http://schemas.microsoft.com/office/powerpoint/2010/main" val="56902842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23528" y="274638"/>
            <a:ext cx="8640960" cy="634082"/>
          </a:xfrm>
        </p:spPr>
        <p:txBody>
          <a:bodyPr>
            <a:normAutofit/>
          </a:bodyPr>
          <a:lstStyle/>
          <a:p>
            <a:r>
              <a:rPr lang="ru-RU" sz="2800" dirty="0" smtClean="0">
                <a:latin typeface="Times New Roman" pitchFamily="18" charset="0"/>
                <a:cs typeface="Times New Roman" pitchFamily="18" charset="0"/>
              </a:rPr>
              <a:t>В системном анализе выделяют четыре типа моделей: </a:t>
            </a:r>
            <a:endParaRPr lang="ru-RU" sz="2800" dirty="0">
              <a:latin typeface="Times New Roman" pitchFamily="18" charset="0"/>
              <a:cs typeface="Times New Roman" pitchFamily="18" charset="0"/>
            </a:endParaRPr>
          </a:p>
        </p:txBody>
      </p:sp>
      <p:sp>
        <p:nvSpPr>
          <p:cNvPr id="3" name="Объект 2"/>
          <p:cNvSpPr>
            <a:spLocks noGrp="1"/>
          </p:cNvSpPr>
          <p:nvPr>
            <p:ph idx="1"/>
          </p:nvPr>
        </p:nvSpPr>
        <p:spPr>
          <a:xfrm>
            <a:off x="457200" y="1124744"/>
            <a:ext cx="8229600" cy="5001419"/>
          </a:xfrm>
        </p:spPr>
        <p:txBody>
          <a:bodyPr/>
          <a:lstStyle/>
          <a:p>
            <a:r>
              <a:rPr lang="ru-RU" dirty="0" smtClean="0"/>
              <a:t>1</a:t>
            </a:r>
            <a:r>
              <a:rPr lang="ru-RU" dirty="0"/>
              <a:t>) модель типа «черный ящик»;</a:t>
            </a:r>
          </a:p>
          <a:p>
            <a:r>
              <a:rPr lang="ru-RU" dirty="0"/>
              <a:t>2) модель состава;</a:t>
            </a:r>
          </a:p>
          <a:p>
            <a:r>
              <a:rPr lang="ru-RU" dirty="0"/>
              <a:t>3) модель структуры;</a:t>
            </a:r>
          </a:p>
          <a:p>
            <a:r>
              <a:rPr lang="ru-RU" dirty="0"/>
              <a:t>4) комплексная модель (сочетание первых трех</a:t>
            </a:r>
            <a:r>
              <a:rPr lang="ru-RU" dirty="0" smtClean="0"/>
              <a:t>)</a:t>
            </a:r>
          </a:p>
          <a:p>
            <a:endParaRPr lang="ru-RU" dirty="0"/>
          </a:p>
          <a:p>
            <a:endParaRPr lang="ru-RU" dirty="0" smtClean="0"/>
          </a:p>
          <a:p>
            <a:pPr marL="0" indent="0">
              <a:buNone/>
            </a:pPr>
            <a:endParaRPr lang="ru-RU" dirty="0"/>
          </a:p>
        </p:txBody>
      </p:sp>
    </p:spTree>
    <p:extLst>
      <p:ext uri="{BB962C8B-B14F-4D97-AF65-F5344CB8AC3E}">
        <p14:creationId xmlns:p14="http://schemas.microsoft.com/office/powerpoint/2010/main" val="159043467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sz="2400" dirty="0"/>
              <a:t>Типы статических моделей систем:</a:t>
            </a:r>
            <a:br>
              <a:rPr lang="ru-RU" sz="2400" dirty="0"/>
            </a:br>
            <a:r>
              <a:rPr lang="ru-RU" sz="2400" i="1" dirty="0"/>
              <a:t>а</a:t>
            </a:r>
            <a:r>
              <a:rPr lang="ru-RU" sz="2400" dirty="0"/>
              <a:t> – модель «черного ящика»; </a:t>
            </a:r>
            <a:r>
              <a:rPr lang="ru-RU" sz="2400" i="1" dirty="0"/>
              <a:t>б</a:t>
            </a:r>
            <a:r>
              <a:rPr lang="ru-RU" sz="2400" dirty="0"/>
              <a:t> – модель состава; </a:t>
            </a:r>
            <a:r>
              <a:rPr lang="en-US" sz="2400" dirty="0" smtClean="0"/>
              <a:t/>
            </a:r>
            <a:br>
              <a:rPr lang="en-US" sz="2400" dirty="0" smtClean="0"/>
            </a:br>
            <a:r>
              <a:rPr lang="ru-RU" sz="2400" i="1" dirty="0" smtClean="0"/>
              <a:t>в</a:t>
            </a:r>
            <a:r>
              <a:rPr lang="ru-RU" sz="2400" dirty="0" smtClean="0"/>
              <a:t> </a:t>
            </a:r>
            <a:r>
              <a:rPr lang="ru-RU" sz="2400" dirty="0"/>
              <a:t>– модель структуры; </a:t>
            </a:r>
            <a:r>
              <a:rPr lang="ru-RU" sz="2400" i="1" dirty="0"/>
              <a:t>г</a:t>
            </a:r>
            <a:r>
              <a:rPr lang="ru-RU" sz="2400" dirty="0"/>
              <a:t> – структурная схема модели </a:t>
            </a:r>
            <a:r>
              <a:rPr lang="ru-RU" sz="2400" dirty="0" smtClean="0"/>
              <a:t>системы</a:t>
            </a:r>
            <a:endParaRPr lang="ru-RU" sz="2400" dirty="0"/>
          </a:p>
        </p:txBody>
      </p:sp>
      <p:sp>
        <p:nvSpPr>
          <p:cNvPr id="3" name="Объект 2"/>
          <p:cNvSpPr>
            <a:spLocks noGrp="1"/>
          </p:cNvSpPr>
          <p:nvPr>
            <p:ph idx="1"/>
          </p:nvPr>
        </p:nvSpPr>
        <p:spPr/>
        <p:txBody>
          <a:bodyPr/>
          <a:lstStyle/>
          <a:p>
            <a:endParaRPr lang="ru-RU"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69927" y="1484784"/>
            <a:ext cx="8048625" cy="4914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7126011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490066"/>
          </a:xfrm>
        </p:spPr>
        <p:txBody>
          <a:bodyPr>
            <a:normAutofit/>
          </a:bodyPr>
          <a:lstStyle/>
          <a:p>
            <a:r>
              <a:rPr lang="ru-RU" sz="2400" i="1" dirty="0"/>
              <a:t>Модель</a:t>
            </a:r>
            <a:r>
              <a:rPr lang="ru-RU" sz="2400" dirty="0"/>
              <a:t>	</a:t>
            </a:r>
            <a:r>
              <a:rPr lang="ru-RU" sz="2400" i="1" dirty="0"/>
              <a:t>«черного</a:t>
            </a:r>
            <a:r>
              <a:rPr lang="ru-RU" sz="2400" dirty="0"/>
              <a:t>	</a:t>
            </a:r>
            <a:r>
              <a:rPr lang="ru-RU" sz="2400" i="1" dirty="0"/>
              <a:t>ящика</a:t>
            </a:r>
            <a:r>
              <a:rPr lang="ru-RU" sz="2400" i="1" dirty="0" smtClean="0"/>
              <a:t>»</a:t>
            </a:r>
            <a:endParaRPr lang="ru-RU" sz="2400" dirty="0"/>
          </a:p>
        </p:txBody>
      </p:sp>
      <p:sp>
        <p:nvSpPr>
          <p:cNvPr id="3" name="Объект 2"/>
          <p:cNvSpPr>
            <a:spLocks noGrp="1"/>
          </p:cNvSpPr>
          <p:nvPr>
            <p:ph idx="1"/>
          </p:nvPr>
        </p:nvSpPr>
        <p:spPr>
          <a:xfrm>
            <a:off x="457200" y="1052736"/>
            <a:ext cx="8363272" cy="5472608"/>
          </a:xfrm>
        </p:spPr>
        <p:txBody>
          <a:bodyPr>
            <a:normAutofit fontScale="85000" lnSpcReduction="10000"/>
          </a:bodyPr>
          <a:lstStyle/>
          <a:p>
            <a:pPr algn="just"/>
            <a:r>
              <a:rPr lang="ru-RU" sz="2400" dirty="0"/>
              <a:t>Когда	ничего	неизвестно	о внутреннем составе и устройстве самой исследуемой системы, то ее модель можно представить в виде «ящика», выделенного из окружающей среды, так называемого «черного ящика». Связи со средой осуществляют «входы» и «выходы» рассматриваемой системы (рис. </a:t>
            </a:r>
            <a:r>
              <a:rPr lang="ru-RU" sz="2400" i="1" dirty="0" smtClean="0"/>
              <a:t>а</a:t>
            </a:r>
            <a:r>
              <a:rPr lang="ru-RU" sz="2400" dirty="0"/>
              <a:t>).</a:t>
            </a:r>
          </a:p>
          <a:p>
            <a:pPr algn="just"/>
            <a:r>
              <a:rPr lang="ru-RU" sz="2400" dirty="0"/>
              <a:t>Модель «черного ящика» используется и на начальных этапах исследований, на начальных стадиях организации мониторинга.</a:t>
            </a:r>
          </a:p>
          <a:p>
            <a:pPr algn="just"/>
            <a:r>
              <a:rPr lang="ru-RU" sz="2400" dirty="0"/>
              <a:t>Цель использования модели «черного ящика» проста: варьируя входными переменными интенсивностью техногенных воздействий (или исследуя их в разных условиях), исследователь изучает реакцию на них выходных параметров изменений окружающей среды или ее элементов. Анализируя затем эту реакцию на выходе, можно сделать ряд	важных	практических	выводов	о	самой	системе.	При использовании этой модели в системе мониторинга она реализуется на ЭВМ, и поставленные задачи решаются подбором до наилучшего совпадения входных и выходных параметров. На основе анализа входных и выходных параметров устанавливают детальные модели состава и структуры</a:t>
            </a:r>
            <a:r>
              <a:rPr lang="ru-RU" sz="2400" dirty="0" smtClean="0"/>
              <a:t>.</a:t>
            </a:r>
            <a:endParaRPr lang="ru-RU" sz="2400" dirty="0"/>
          </a:p>
        </p:txBody>
      </p:sp>
    </p:spTree>
    <p:extLst>
      <p:ext uri="{BB962C8B-B14F-4D97-AF65-F5344CB8AC3E}">
        <p14:creationId xmlns:p14="http://schemas.microsoft.com/office/powerpoint/2010/main" val="3728013127"/>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i="1" dirty="0"/>
              <a:t>Модель</a:t>
            </a:r>
            <a:r>
              <a:rPr lang="ru-RU" dirty="0"/>
              <a:t> </a:t>
            </a:r>
            <a:r>
              <a:rPr lang="ru-RU" i="1" dirty="0"/>
              <a:t>состава</a:t>
            </a:r>
            <a:r>
              <a:rPr lang="ru-RU" dirty="0"/>
              <a:t> </a:t>
            </a:r>
            <a:r>
              <a:rPr lang="ru-RU" i="1" dirty="0"/>
              <a:t>системы</a:t>
            </a:r>
            <a:endParaRPr lang="ru-RU" dirty="0"/>
          </a:p>
        </p:txBody>
      </p:sp>
      <p:sp>
        <p:nvSpPr>
          <p:cNvPr id="3" name="Объект 2"/>
          <p:cNvSpPr>
            <a:spLocks noGrp="1"/>
          </p:cNvSpPr>
          <p:nvPr>
            <p:ph idx="1"/>
          </p:nvPr>
        </p:nvSpPr>
        <p:spPr/>
        <p:txBody>
          <a:bodyPr/>
          <a:lstStyle/>
          <a:p>
            <a:pPr algn="just"/>
            <a:r>
              <a:rPr lang="ru-RU" dirty="0" smtClean="0"/>
              <a:t>Модель </a:t>
            </a:r>
            <a:r>
              <a:rPr lang="ru-RU" dirty="0"/>
              <a:t>состава окружающей среды (ее элементов) может рассматриваться в широком и узком смысле. В широком смысле подсистемами окружающей среды являются почвы, воды, рельеф, воздух, процессы и явления (рис. </a:t>
            </a:r>
            <a:r>
              <a:rPr lang="ru-RU" i="1" dirty="0" smtClean="0"/>
              <a:t>б</a:t>
            </a:r>
            <a:r>
              <a:rPr lang="ru-RU" dirty="0"/>
              <a:t>). В каждой из этих подсистем могут быть выделены свои подсистемы и так далее до элементов.</a:t>
            </a:r>
          </a:p>
          <a:p>
            <a:endParaRPr lang="ru-RU" dirty="0"/>
          </a:p>
        </p:txBody>
      </p:sp>
    </p:spTree>
    <p:extLst>
      <p:ext uri="{BB962C8B-B14F-4D97-AF65-F5344CB8AC3E}">
        <p14:creationId xmlns:p14="http://schemas.microsoft.com/office/powerpoint/2010/main" val="2995699365"/>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i="1" dirty="0"/>
              <a:t>Модель</a:t>
            </a:r>
            <a:r>
              <a:rPr lang="ru-RU" dirty="0"/>
              <a:t> </a:t>
            </a:r>
            <a:r>
              <a:rPr lang="ru-RU" i="1" dirty="0"/>
              <a:t>структуры</a:t>
            </a:r>
            <a:r>
              <a:rPr lang="ru-RU" dirty="0"/>
              <a:t> </a:t>
            </a:r>
            <a:r>
              <a:rPr lang="ru-RU" i="1" dirty="0" smtClean="0"/>
              <a:t>системы</a:t>
            </a:r>
            <a:endParaRPr lang="ru-RU" dirty="0"/>
          </a:p>
        </p:txBody>
      </p:sp>
      <p:sp>
        <p:nvSpPr>
          <p:cNvPr id="3" name="Объект 2"/>
          <p:cNvSpPr>
            <a:spLocks noGrp="1"/>
          </p:cNvSpPr>
          <p:nvPr>
            <p:ph idx="1"/>
          </p:nvPr>
        </p:nvSpPr>
        <p:spPr/>
        <p:txBody>
          <a:bodyPr>
            <a:normAutofit fontScale="77500" lnSpcReduction="20000"/>
          </a:bodyPr>
          <a:lstStyle/>
          <a:p>
            <a:pPr algn="just"/>
            <a:r>
              <a:rPr lang="ru-RU" dirty="0" smtClean="0"/>
              <a:t>Совокупность </a:t>
            </a:r>
            <a:r>
              <a:rPr lang="ru-RU" dirty="0"/>
              <a:t>необходимых и достаточных для достижения цели отношений между элементами называется структурой системы.</a:t>
            </a:r>
          </a:p>
          <a:p>
            <a:pPr algn="just"/>
            <a:r>
              <a:rPr lang="ru-RU" dirty="0"/>
              <a:t>Перечень связей между отдельными (или всеми) элементами системы и ее подсистемами (т.е. структура системы) является отвлеченной, абстрактной моделью: в ней установлены только отношения между элементами, но не рассмотрены сами элементы. На практике же установлению связей и отношений между элементами окружающей среды всегда предшествует построение модели состава, т.е. выделение перечня элементов. Графически модель структуры выражается в виде набора связей разного типа между элементами (рис. </a:t>
            </a:r>
            <a:r>
              <a:rPr lang="ru-RU" i="1" dirty="0" smtClean="0"/>
              <a:t>в</a:t>
            </a:r>
            <a:r>
              <a:rPr lang="ru-RU" dirty="0"/>
              <a:t>).</a:t>
            </a:r>
          </a:p>
          <a:p>
            <a:endParaRPr lang="ru-RU" dirty="0"/>
          </a:p>
        </p:txBody>
      </p:sp>
    </p:spTree>
    <p:extLst>
      <p:ext uri="{BB962C8B-B14F-4D97-AF65-F5344CB8AC3E}">
        <p14:creationId xmlns:p14="http://schemas.microsoft.com/office/powerpoint/2010/main" val="2469994762"/>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i="1" dirty="0"/>
              <a:t>Комплексная</a:t>
            </a:r>
            <a:r>
              <a:rPr lang="ru-RU" dirty="0"/>
              <a:t> </a:t>
            </a:r>
            <a:r>
              <a:rPr lang="ru-RU" i="1" dirty="0"/>
              <a:t>модель</a:t>
            </a:r>
            <a:r>
              <a:rPr lang="ru-RU" dirty="0"/>
              <a:t> </a:t>
            </a:r>
            <a:r>
              <a:rPr lang="ru-RU" i="1" dirty="0" smtClean="0"/>
              <a:t>системы</a:t>
            </a:r>
            <a:r>
              <a:rPr lang="ru-RU" dirty="0" smtClean="0"/>
              <a:t> </a:t>
            </a:r>
            <a:endParaRPr lang="ru-RU" dirty="0"/>
          </a:p>
        </p:txBody>
      </p:sp>
      <p:sp>
        <p:nvSpPr>
          <p:cNvPr id="3" name="Объект 2"/>
          <p:cNvSpPr>
            <a:spLocks noGrp="1"/>
          </p:cNvSpPr>
          <p:nvPr>
            <p:ph idx="1"/>
          </p:nvPr>
        </p:nvSpPr>
        <p:spPr/>
        <p:txBody>
          <a:bodyPr>
            <a:normAutofit fontScale="85000" lnSpcReduction="20000"/>
          </a:bodyPr>
          <a:lstStyle/>
          <a:p>
            <a:pPr algn="just"/>
            <a:r>
              <a:rPr lang="ru-RU" dirty="0" smtClean="0"/>
              <a:t>Объединяя </a:t>
            </a:r>
            <a:r>
              <a:rPr lang="ru-RU" dirty="0"/>
              <a:t>в одну модель «черный ящик», модель состава и структуры системы, мы получим в итоге комплексную модель окружающей среды (ее части), или «структурную схему системы» (или «белый ящик», «прозрачный ящик»). В структурной схеме (не путать со структурной моделью) указываются все элементы системы, все связи между элементами внутри системы и связи определенных элементов с окружающей внешней средой (т.е. входы и выходы системы). Графически структурная схема системы содержит в себе все элементы ее составных моделей (рис. </a:t>
            </a:r>
            <a:r>
              <a:rPr lang="ru-RU" i="1" dirty="0" smtClean="0"/>
              <a:t>г</a:t>
            </a:r>
            <a:r>
              <a:rPr lang="ru-RU" dirty="0"/>
              <a:t>).</a:t>
            </a:r>
          </a:p>
          <a:p>
            <a:endParaRPr lang="ru-RU" dirty="0"/>
          </a:p>
        </p:txBody>
      </p:sp>
    </p:spTree>
    <p:extLst>
      <p:ext uri="{BB962C8B-B14F-4D97-AF65-F5344CB8AC3E}">
        <p14:creationId xmlns:p14="http://schemas.microsoft.com/office/powerpoint/2010/main" val="3318560533"/>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57200" y="620688"/>
            <a:ext cx="8291264" cy="5505475"/>
          </a:xfrm>
        </p:spPr>
        <p:txBody>
          <a:bodyPr>
            <a:normAutofit fontScale="85000" lnSpcReduction="20000"/>
          </a:bodyPr>
          <a:lstStyle/>
          <a:p>
            <a:pPr algn="just"/>
            <a:r>
              <a:rPr lang="ru-RU" dirty="0"/>
              <a:t>Все структурные схемы имеют нечто общее, что побудило математиков рассматривать их как особый объект математических исследований. Получилась схема, в которой обозначается только наличие элементов и связей между ними, а также (в случае необходимости) разница между элементами и между связями. Такая схема называется графом, а соответствующий раздел математики – теорией графов. В теории графов предусмотрены и разработаны и </a:t>
            </a:r>
            <a:r>
              <a:rPr lang="ru-RU" dirty="0" smtClean="0"/>
              <a:t>различные</a:t>
            </a:r>
            <a:r>
              <a:rPr lang="en-US" dirty="0" smtClean="0"/>
              <a:t> </a:t>
            </a:r>
            <a:r>
              <a:rPr lang="ru-RU" dirty="0" smtClean="0"/>
              <a:t>операции</a:t>
            </a:r>
            <a:r>
              <a:rPr lang="en-US" dirty="0" smtClean="0"/>
              <a:t> </a:t>
            </a:r>
            <a:r>
              <a:rPr lang="ru-RU" dirty="0" smtClean="0"/>
              <a:t>преобразования</a:t>
            </a:r>
            <a:r>
              <a:rPr lang="en-US" dirty="0" smtClean="0"/>
              <a:t> </a:t>
            </a:r>
            <a:r>
              <a:rPr lang="ru-RU" dirty="0" smtClean="0"/>
              <a:t>графов,</a:t>
            </a:r>
            <a:r>
              <a:rPr lang="en-US" dirty="0" smtClean="0"/>
              <a:t> </a:t>
            </a:r>
            <a:r>
              <a:rPr lang="ru-RU" dirty="0" smtClean="0"/>
              <a:t>определения</a:t>
            </a:r>
            <a:r>
              <a:rPr lang="en-US" dirty="0" smtClean="0"/>
              <a:t> </a:t>
            </a:r>
            <a:r>
              <a:rPr lang="ru-RU" dirty="0" smtClean="0"/>
              <a:t>их </a:t>
            </a:r>
            <a:r>
              <a:rPr lang="ru-RU" dirty="0"/>
              <a:t>вероятностных характеристик (вероятностные, или стохастические</a:t>
            </a:r>
            <a:r>
              <a:rPr lang="ru-RU" dirty="0" smtClean="0"/>
              <a:t>,</a:t>
            </a:r>
            <a:r>
              <a:rPr lang="ru-RU" dirty="0"/>
              <a:t> графы). Графы могут изображать любые структуры, если не накладывать ограничений на пересекаемость ребер.</a:t>
            </a:r>
            <a:endParaRPr lang="ru-RU" dirty="0"/>
          </a:p>
        </p:txBody>
      </p:sp>
    </p:spTree>
    <p:extLst>
      <p:ext uri="{BB962C8B-B14F-4D97-AF65-F5344CB8AC3E}">
        <p14:creationId xmlns:p14="http://schemas.microsoft.com/office/powerpoint/2010/main" val="1877650429"/>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57200" y="404664"/>
            <a:ext cx="8435280" cy="5976664"/>
          </a:xfrm>
        </p:spPr>
        <p:txBody>
          <a:bodyPr>
            <a:normAutofit fontScale="62500" lnSpcReduction="20000"/>
          </a:bodyPr>
          <a:lstStyle/>
          <a:p>
            <a:pPr algn="just"/>
            <a:r>
              <a:rPr lang="ru-RU" dirty="0"/>
              <a:t>Системы, в которых происходят какие-либо изменения во времени, называются динамическими, а модели, их отражающие, – динамическими моделями систем. Реальные природно-технические системы, реальные объекты геологической среды представляют собой </a:t>
            </a:r>
            <a:r>
              <a:rPr lang="ru-RU" dirty="0" smtClean="0"/>
              <a:t>динамические</a:t>
            </a:r>
            <a:r>
              <a:rPr lang="en-US" dirty="0" smtClean="0"/>
              <a:t> </a:t>
            </a:r>
            <a:r>
              <a:rPr lang="ru-RU" dirty="0" smtClean="0"/>
              <a:t>системы,</a:t>
            </a:r>
            <a:r>
              <a:rPr lang="en-US" dirty="0" smtClean="0"/>
              <a:t> </a:t>
            </a:r>
            <a:r>
              <a:rPr lang="ru-RU" dirty="0" smtClean="0"/>
              <a:t>изменяющиеся</a:t>
            </a:r>
            <a:r>
              <a:rPr lang="en-US" dirty="0" smtClean="0"/>
              <a:t> </a:t>
            </a:r>
            <a:r>
              <a:rPr lang="ru-RU" dirty="0" smtClean="0"/>
              <a:t>во</a:t>
            </a:r>
            <a:r>
              <a:rPr lang="en-US" dirty="0" smtClean="0"/>
              <a:t> </a:t>
            </a:r>
            <a:r>
              <a:rPr lang="ru-RU" dirty="0" smtClean="0"/>
              <a:t>времени.</a:t>
            </a:r>
            <a:r>
              <a:rPr lang="en-US" dirty="0" smtClean="0"/>
              <a:t> </a:t>
            </a:r>
            <a:r>
              <a:rPr lang="ru-RU" dirty="0" smtClean="0"/>
              <a:t>Развитие </a:t>
            </a:r>
            <a:r>
              <a:rPr lang="ru-RU" dirty="0"/>
              <a:t>динамических      моделей      происходит      примерно	в      той	же последовательности, как это излагалось: от «черного ящика» к «белому» (рис</a:t>
            </a:r>
            <a:r>
              <a:rPr lang="ru-RU" dirty="0" smtClean="0"/>
              <a:t>.).</a:t>
            </a:r>
            <a:endParaRPr lang="ru-RU" dirty="0"/>
          </a:p>
          <a:p>
            <a:pPr algn="just"/>
            <a:r>
              <a:rPr lang="ru-RU" dirty="0"/>
              <a:t>На этапе создания модели «черного ящика» различают два типа динамики	системы</a:t>
            </a:r>
            <a:r>
              <a:rPr lang="ru-RU" dirty="0" smtClean="0"/>
              <a:t>:</a:t>
            </a:r>
            <a:r>
              <a:rPr lang="en-US" dirty="0" smtClean="0"/>
              <a:t> </a:t>
            </a:r>
            <a:r>
              <a:rPr lang="ru-RU" dirty="0" smtClean="0"/>
              <a:t>ее</a:t>
            </a:r>
            <a:r>
              <a:rPr lang="en-US" dirty="0" smtClean="0"/>
              <a:t> </a:t>
            </a:r>
            <a:r>
              <a:rPr lang="ru-RU" dirty="0" smtClean="0"/>
              <a:t>функционирование</a:t>
            </a:r>
            <a:r>
              <a:rPr lang="ru-RU" dirty="0"/>
              <a:t>	</a:t>
            </a:r>
            <a:r>
              <a:rPr lang="ru-RU" dirty="0" smtClean="0"/>
              <a:t>и</a:t>
            </a:r>
            <a:r>
              <a:rPr lang="en-US" dirty="0" smtClean="0"/>
              <a:t> </a:t>
            </a:r>
            <a:r>
              <a:rPr lang="ru-RU" dirty="0" smtClean="0"/>
              <a:t>развитие.</a:t>
            </a:r>
            <a:r>
              <a:rPr lang="en-US" dirty="0" smtClean="0"/>
              <a:t> </a:t>
            </a:r>
            <a:r>
              <a:rPr lang="ru-RU" dirty="0" smtClean="0"/>
              <a:t>Под </a:t>
            </a:r>
            <a:r>
              <a:rPr lang="ru-RU" dirty="0"/>
              <a:t>функционированием понимают те процессы, которые происходят в системе     (и     окружающей     ее	среде),	</a:t>
            </a:r>
            <a:r>
              <a:rPr lang="ru-RU" dirty="0" smtClean="0"/>
              <a:t>стабильно</a:t>
            </a:r>
            <a:r>
              <a:rPr lang="en-US" dirty="0" smtClean="0"/>
              <a:t> </a:t>
            </a:r>
            <a:r>
              <a:rPr lang="ru-RU" dirty="0" smtClean="0"/>
              <a:t>реализующей </a:t>
            </a:r>
            <a:r>
              <a:rPr lang="ru-RU" dirty="0"/>
              <a:t>фиксированную цель. Развитием же называют то, что происходит с системой при изменении ее целей. Развитие ПТС осуществляется человеком при модернизации производства, смене технологий на более совершенные и т.п</a:t>
            </a:r>
            <a:r>
              <a:rPr lang="ru-RU" dirty="0" smtClean="0"/>
              <a:t>.</a:t>
            </a:r>
            <a:endParaRPr lang="en-US" dirty="0" smtClean="0"/>
          </a:p>
          <a:p>
            <a:pPr algn="just"/>
            <a:r>
              <a:rPr lang="ru-RU" dirty="0"/>
              <a:t>Следующий шаг в построении динамических моделей систем состоит в том, чтобы конкретнее отобразить происходящие в них изменения, в частности техногенные изменения геологической среды. Типы динамических моделей такие же, как и статических, только элементы этих моделей имеют временной характер. Для динамической </a:t>
            </a:r>
            <a:r>
              <a:rPr lang="ru-RU" dirty="0" smtClean="0"/>
              <a:t>модели</a:t>
            </a:r>
            <a:r>
              <a:rPr lang="en-US" dirty="0" smtClean="0"/>
              <a:t> </a:t>
            </a:r>
            <a:r>
              <a:rPr lang="ru-RU" dirty="0" smtClean="0"/>
              <a:t>структуры</a:t>
            </a:r>
            <a:r>
              <a:rPr lang="en-US" dirty="0" smtClean="0"/>
              <a:t> </a:t>
            </a:r>
            <a:r>
              <a:rPr lang="ru-RU" dirty="0" smtClean="0"/>
              <a:t>необходимо</a:t>
            </a:r>
            <a:r>
              <a:rPr lang="en-US" dirty="0" smtClean="0"/>
              <a:t> </a:t>
            </a:r>
            <a:r>
              <a:rPr lang="ru-RU" dirty="0" smtClean="0"/>
              <a:t>установить</a:t>
            </a:r>
            <a:r>
              <a:rPr lang="en-US" dirty="0" smtClean="0"/>
              <a:t> </a:t>
            </a:r>
            <a:r>
              <a:rPr lang="ru-RU" dirty="0" smtClean="0"/>
              <a:t>последовательность</a:t>
            </a:r>
            <a:r>
              <a:rPr lang="en-US" dirty="0" smtClean="0"/>
              <a:t> </a:t>
            </a:r>
            <a:r>
              <a:rPr lang="ru-RU" dirty="0" smtClean="0"/>
              <a:t>действий </a:t>
            </a:r>
            <a:r>
              <a:rPr lang="ru-RU" dirty="0"/>
              <a:t>и продолжительность каждого действия между связями и отношениями.</a:t>
            </a:r>
          </a:p>
          <a:p>
            <a:endParaRPr lang="ru-RU" dirty="0"/>
          </a:p>
        </p:txBody>
      </p:sp>
    </p:spTree>
    <p:extLst>
      <p:ext uri="{BB962C8B-B14F-4D97-AF65-F5344CB8AC3E}">
        <p14:creationId xmlns:p14="http://schemas.microsoft.com/office/powerpoint/2010/main" val="287267489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57200" y="476672"/>
            <a:ext cx="8291264" cy="5976664"/>
          </a:xfrm>
        </p:spPr>
        <p:txBody>
          <a:bodyPr>
            <a:normAutofit fontScale="85000" lnSpcReduction="10000"/>
          </a:bodyPr>
          <a:lstStyle/>
          <a:p>
            <a:pPr algn="just">
              <a:lnSpc>
                <a:spcPct val="150000"/>
              </a:lnSpc>
            </a:pPr>
            <a:r>
              <a:rPr lang="ru-RU" sz="2400" b="1" dirty="0">
                <a:latin typeface="Times New Roman" pitchFamily="18" charset="0"/>
                <a:cs typeface="Times New Roman" pitchFamily="18" charset="0"/>
              </a:rPr>
              <a:t>Ретроспективные	</a:t>
            </a:r>
            <a:r>
              <a:rPr lang="ru-RU" sz="2400" b="1" dirty="0" smtClean="0">
                <a:latin typeface="Times New Roman" pitchFamily="18" charset="0"/>
                <a:cs typeface="Times New Roman" pitchFamily="18" charset="0"/>
              </a:rPr>
              <a:t>наблюдения </a:t>
            </a:r>
            <a:r>
              <a:rPr lang="ru-RU" sz="2400" dirty="0" smtClean="0">
                <a:latin typeface="Times New Roman" pitchFamily="18" charset="0"/>
                <a:cs typeface="Times New Roman" pitchFamily="18" charset="0"/>
              </a:rPr>
              <a:t>направлены на выявление </a:t>
            </a:r>
            <a:r>
              <a:rPr lang="ru-RU" sz="2400" dirty="0">
                <a:latin typeface="Times New Roman" pitchFamily="18" charset="0"/>
                <a:cs typeface="Times New Roman" pitchFamily="18" charset="0"/>
              </a:rPr>
              <a:t>тенденций </a:t>
            </a:r>
            <a:r>
              <a:rPr lang="ru-RU" sz="2400" dirty="0" smtClean="0">
                <a:latin typeface="Times New Roman" pitchFamily="18" charset="0"/>
                <a:cs typeface="Times New Roman" pitchFamily="18" charset="0"/>
              </a:rPr>
              <a:t>развития геологической </a:t>
            </a:r>
            <a:r>
              <a:rPr lang="ru-RU" sz="2400" dirty="0">
                <a:latin typeface="Times New Roman" pitchFamily="18" charset="0"/>
                <a:cs typeface="Times New Roman" pitchFamily="18" charset="0"/>
              </a:rPr>
              <a:t>среды или ее компонентов и установление закономерностей их изменений. Они составляют основу для решения прогнозных задач в мониторинге геологической среды и </a:t>
            </a:r>
            <a:r>
              <a:rPr lang="ru-RU" sz="2400" dirty="0" smtClean="0">
                <a:latin typeface="Times New Roman" pitchFamily="18" charset="0"/>
                <a:cs typeface="Times New Roman" pitchFamily="18" charset="0"/>
              </a:rPr>
              <a:t>проводятся по особой программе, </a:t>
            </a:r>
            <a:r>
              <a:rPr lang="ru-RU" sz="2400" dirty="0">
                <a:latin typeface="Times New Roman" pitchFamily="18" charset="0"/>
                <a:cs typeface="Times New Roman" pitchFamily="18" charset="0"/>
              </a:rPr>
              <a:t>составленной </a:t>
            </a:r>
            <a:r>
              <a:rPr lang="ru-RU" sz="2400" dirty="0" smtClean="0">
                <a:latin typeface="Times New Roman" pitchFamily="18" charset="0"/>
                <a:cs typeface="Times New Roman" pitchFamily="18" charset="0"/>
              </a:rPr>
              <a:t>с учетом </a:t>
            </a:r>
            <a:r>
              <a:rPr lang="ru-RU" sz="2400" dirty="0">
                <a:latin typeface="Times New Roman" pitchFamily="18" charset="0"/>
                <a:cs typeface="Times New Roman" pitchFamily="18" charset="0"/>
              </a:rPr>
              <a:t>установленных тенденций развития или изменения для </a:t>
            </a:r>
            <a:r>
              <a:rPr lang="ru-RU" sz="2400" dirty="0" smtClean="0">
                <a:latin typeface="Times New Roman" pitchFamily="18" charset="0"/>
                <a:cs typeface="Times New Roman" pitchFamily="18" charset="0"/>
              </a:rPr>
              <a:t>данного компонента </a:t>
            </a:r>
            <a:r>
              <a:rPr lang="ru-RU" sz="2400" dirty="0">
                <a:latin typeface="Times New Roman" pitchFamily="18" charset="0"/>
                <a:cs typeface="Times New Roman" pitchFamily="18" charset="0"/>
              </a:rPr>
              <a:t>геологической среды. </a:t>
            </a:r>
            <a:r>
              <a:rPr lang="ru-RU" sz="2400" u="sng" dirty="0">
                <a:latin typeface="Times New Roman" pitchFamily="18" charset="0"/>
                <a:cs typeface="Times New Roman" pitchFamily="18" charset="0"/>
              </a:rPr>
              <a:t>Главное условие при постановке ретроспективных наблюдений </a:t>
            </a:r>
            <a:r>
              <a:rPr lang="ru-RU" sz="2400" u="sng" dirty="0" smtClean="0">
                <a:latin typeface="Times New Roman" pitchFamily="18" charset="0"/>
                <a:cs typeface="Times New Roman" pitchFamily="18" charset="0"/>
              </a:rPr>
              <a:t>– обеспечение </a:t>
            </a:r>
            <a:r>
              <a:rPr lang="ru-RU" sz="2400" u="sng" dirty="0">
                <a:latin typeface="Times New Roman" pitchFamily="18" charset="0"/>
                <a:cs typeface="Times New Roman" pitchFamily="18" charset="0"/>
              </a:rPr>
              <a:t>надежной информации, достаточной и необходимой для составления того или иного прогноза</a:t>
            </a:r>
            <a:r>
              <a:rPr lang="ru-RU" sz="2400" dirty="0">
                <a:latin typeface="Times New Roman" pitchFamily="18" charset="0"/>
                <a:cs typeface="Times New Roman" pitchFamily="18" charset="0"/>
              </a:rPr>
              <a:t>.</a:t>
            </a:r>
          </a:p>
          <a:p>
            <a:pPr algn="just">
              <a:lnSpc>
                <a:spcPct val="150000"/>
              </a:lnSpc>
            </a:pPr>
            <a:r>
              <a:rPr lang="ru-RU" sz="2400" u="sng" dirty="0">
                <a:latin typeface="Times New Roman" pitchFamily="18" charset="0"/>
                <a:cs typeface="Times New Roman" pitchFamily="18" charset="0"/>
              </a:rPr>
              <a:t>По срокам и периодичности проведения </a:t>
            </a:r>
            <a:r>
              <a:rPr lang="ru-RU" sz="2400" dirty="0">
                <a:latin typeface="Times New Roman" pitchFamily="18" charset="0"/>
                <a:cs typeface="Times New Roman" pitchFamily="18" charset="0"/>
              </a:rPr>
              <a:t>ретроспективные наблюдения могут быть различными в </a:t>
            </a:r>
            <a:r>
              <a:rPr lang="ru-RU" sz="2400" u="sng" dirty="0">
                <a:latin typeface="Times New Roman" pitchFamily="18" charset="0"/>
                <a:cs typeface="Times New Roman" pitchFamily="18" charset="0"/>
              </a:rPr>
              <a:t>зависимости от</a:t>
            </a:r>
            <a:r>
              <a:rPr lang="ru-RU" sz="2400" dirty="0">
                <a:latin typeface="Times New Roman" pitchFamily="18" charset="0"/>
                <a:cs typeface="Times New Roman" pitchFamily="18" charset="0"/>
              </a:rPr>
              <a:t> того, насколько велика </a:t>
            </a:r>
            <a:r>
              <a:rPr lang="ru-RU" sz="2400" u="sng" dirty="0">
                <a:latin typeface="Times New Roman" pitchFamily="18" charset="0"/>
                <a:cs typeface="Times New Roman" pitchFamily="18" charset="0"/>
              </a:rPr>
              <a:t>скорость изменения</a:t>
            </a:r>
            <a:r>
              <a:rPr lang="ru-RU" sz="2400" dirty="0">
                <a:latin typeface="Times New Roman" pitchFamily="18" charset="0"/>
                <a:cs typeface="Times New Roman" pitchFamily="18" charset="0"/>
              </a:rPr>
              <a:t> того или иного </a:t>
            </a:r>
            <a:r>
              <a:rPr lang="ru-RU" sz="2400" u="sng" dirty="0">
                <a:latin typeface="Times New Roman" pitchFamily="18" charset="0"/>
                <a:cs typeface="Times New Roman" pitchFamily="18" charset="0"/>
              </a:rPr>
              <a:t>элемента геологической среды</a:t>
            </a:r>
            <a:r>
              <a:rPr lang="ru-RU" sz="2400" dirty="0" smtClean="0">
                <a:latin typeface="Times New Roman" pitchFamily="18" charset="0"/>
                <a:cs typeface="Times New Roman" pitchFamily="18" charset="0"/>
              </a:rPr>
              <a:t>.</a:t>
            </a:r>
            <a:endParaRPr lang="ru-RU" sz="2400" dirty="0">
              <a:latin typeface="Times New Roman" pitchFamily="18" charset="0"/>
              <a:cs typeface="Times New Roman" pitchFamily="18" charset="0"/>
            </a:endParaRPr>
          </a:p>
        </p:txBody>
      </p:sp>
    </p:spTree>
    <p:extLst>
      <p:ext uri="{BB962C8B-B14F-4D97-AF65-F5344CB8AC3E}">
        <p14:creationId xmlns:p14="http://schemas.microsoft.com/office/powerpoint/2010/main" val="407966208"/>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570186"/>
          </a:xfrm>
        </p:spPr>
        <p:txBody>
          <a:bodyPr>
            <a:normAutofit/>
          </a:bodyPr>
          <a:lstStyle/>
          <a:p>
            <a:r>
              <a:rPr lang="ru-RU" sz="3200" dirty="0"/>
              <a:t>Динамическая модель «черного ящика»</a:t>
            </a:r>
            <a:endParaRPr lang="ru-RU" sz="3200" dirty="0"/>
          </a:p>
        </p:txBody>
      </p:sp>
      <p:sp>
        <p:nvSpPr>
          <p:cNvPr id="3" name="Объект 2"/>
          <p:cNvSpPr>
            <a:spLocks noGrp="1"/>
          </p:cNvSpPr>
          <p:nvPr>
            <p:ph idx="1"/>
          </p:nvPr>
        </p:nvSpPr>
        <p:spPr>
          <a:xfrm>
            <a:off x="457200" y="2348880"/>
            <a:ext cx="8229600" cy="3777283"/>
          </a:xfrm>
        </p:spPr>
        <p:txBody>
          <a:bodyPr/>
          <a:lstStyle/>
          <a:p>
            <a:endParaRPr lang="ru-RU"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99592" y="2132856"/>
            <a:ext cx="7622604" cy="33878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187212976"/>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57200" y="620688"/>
            <a:ext cx="8291264" cy="5505475"/>
          </a:xfrm>
        </p:spPr>
        <p:txBody>
          <a:bodyPr>
            <a:normAutofit fontScale="70000" lnSpcReduction="20000"/>
          </a:bodyPr>
          <a:lstStyle/>
          <a:p>
            <a:r>
              <a:rPr lang="ru-RU" dirty="0"/>
              <a:t>Все	указанные	выше	типы	моделей	систем	являются формальными, относящимися к любым системам окружающей среды. Чтобы	получить	модель	заданной     системы,     нужно     придать формальной модели конкретное содержание, т.е. решить, какие аспекты реальной системы включить в элементы модели избранного типа, а какие – нет, считая их несущественными. Процесс построения содержательных моделей окружающей среды или ее элементов является процессом творческим, интеллектуальным. Формальная модель является «окном», через которое исследователь смотрит на реальную систему, строя содержательную модель окружающей среды.</a:t>
            </a:r>
          </a:p>
          <a:p>
            <a:r>
              <a:rPr lang="ru-RU" dirty="0"/>
              <a:t>Имитационное или аналоговое моделирование используют в биологии,	биохимии	при	изучении	отдельных	компонентов экологических	систем.       Простейший             пример       аналогового моделирования – изучение развития замкнутой экологической системы в процессе брожения гексоз      под действием микроорганизмов – дрожжей </a:t>
            </a:r>
            <a:r>
              <a:rPr lang="ru-RU" i="1" dirty="0" err="1"/>
              <a:t>Sacchoromyces</a:t>
            </a:r>
            <a:r>
              <a:rPr lang="ru-RU" dirty="0"/>
              <a:t> и перенос полученных закономерностей на другие системы.</a:t>
            </a:r>
          </a:p>
          <a:p>
            <a:endParaRPr lang="ru-RU" dirty="0"/>
          </a:p>
        </p:txBody>
      </p:sp>
    </p:spTree>
    <p:extLst>
      <p:ext uri="{BB962C8B-B14F-4D97-AF65-F5344CB8AC3E}">
        <p14:creationId xmlns:p14="http://schemas.microsoft.com/office/powerpoint/2010/main" val="3567628736"/>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57200" y="764704"/>
            <a:ext cx="8219256" cy="5361459"/>
          </a:xfrm>
        </p:spPr>
        <p:txBody>
          <a:bodyPr>
            <a:normAutofit fontScale="92500" lnSpcReduction="20000"/>
          </a:bodyPr>
          <a:lstStyle/>
          <a:p>
            <a:r>
              <a:rPr lang="ru-RU" dirty="0"/>
              <a:t>Как установлено, спиртовое брожение может быть выражено следующим уравнением:</a:t>
            </a:r>
          </a:p>
          <a:p>
            <a:r>
              <a:rPr lang="ru-RU" dirty="0"/>
              <a:t> </a:t>
            </a:r>
          </a:p>
          <a:p>
            <a:pPr marL="0" indent="0" algn="ctr">
              <a:buNone/>
            </a:pPr>
            <a:r>
              <a:rPr lang="ru-RU" dirty="0"/>
              <a:t>C6H12O6 = 2CO2 + 2С2H5OH + ΔH</a:t>
            </a:r>
          </a:p>
          <a:p>
            <a:pPr marL="0" indent="0">
              <a:buNone/>
            </a:pPr>
            <a:endParaRPr lang="ru-RU" dirty="0"/>
          </a:p>
          <a:p>
            <a:r>
              <a:rPr lang="ru-RU" dirty="0"/>
              <a:t>Здесь ΔH – тепловой эффект химического процесса, Дж/моль. Доказано, что спиртовое брожение происходит под действием</a:t>
            </a:r>
          </a:p>
          <a:p>
            <a:r>
              <a:rPr lang="ru-RU" dirty="0"/>
              <a:t>биологических катализаторов – ферментов и имеет ряд промежуточных стадий. На первой стадии образуется </a:t>
            </a:r>
            <a:r>
              <a:rPr lang="ru-RU" dirty="0" err="1"/>
              <a:t>гексозодифосфат</a:t>
            </a:r>
            <a:r>
              <a:rPr lang="ru-RU" dirty="0"/>
              <a:t>, который превращается	в	фосфат	глицеринового	альдегида	и	фосфат </a:t>
            </a:r>
            <a:r>
              <a:rPr lang="ru-RU" dirty="0" err="1"/>
              <a:t>диоксиацетона</a:t>
            </a:r>
            <a:r>
              <a:rPr lang="ru-RU" dirty="0"/>
              <a:t>.</a:t>
            </a:r>
          </a:p>
          <a:p>
            <a:endParaRPr lang="ru-RU" dirty="0"/>
          </a:p>
        </p:txBody>
      </p:sp>
    </p:spTree>
    <p:extLst>
      <p:ext uri="{BB962C8B-B14F-4D97-AF65-F5344CB8AC3E}">
        <p14:creationId xmlns:p14="http://schemas.microsoft.com/office/powerpoint/2010/main" val="3804141045"/>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57200" y="548680"/>
            <a:ext cx="8147248" cy="5577483"/>
          </a:xfrm>
        </p:spPr>
        <p:txBody>
          <a:bodyPr>
            <a:normAutofit fontScale="62500" lnSpcReduction="20000"/>
          </a:bodyPr>
          <a:lstStyle/>
          <a:p>
            <a:r>
              <a:rPr lang="ru-RU" dirty="0"/>
              <a:t>На второй стадии фосфат глицеринового альдегида окисляется с образованием фосфоглицериновой кислоты. Из фосфоглицериновой кислоты синтезируется пировиноградная кислота, которая распадается на ацетальдегид и оксид углерода. На последней стадии ацетальдегид восстанавливается до спирта.</a:t>
            </a:r>
          </a:p>
          <a:p>
            <a:r>
              <a:rPr lang="ru-RU" dirty="0"/>
              <a:t>Ферментная	система,	вызывающая	брожение,	состоит	из нескольких биологических катализаторов, важнейшими из которых являются дегидраза, карбоксилаза. Так, </a:t>
            </a:r>
            <a:r>
              <a:rPr lang="ru-RU" dirty="0" err="1"/>
              <a:t>гексозодифосфат</a:t>
            </a:r>
            <a:r>
              <a:rPr lang="ru-RU" dirty="0"/>
              <a:t> преобразуется под действием        фермента «</a:t>
            </a:r>
            <a:r>
              <a:rPr lang="ru-RU" dirty="0" err="1"/>
              <a:t>альдолазы</a:t>
            </a:r>
            <a:r>
              <a:rPr lang="ru-RU" dirty="0"/>
              <a:t>». Фосфат глицеринового альдегида и фосфат </a:t>
            </a:r>
            <a:r>
              <a:rPr lang="ru-RU" dirty="0" err="1"/>
              <a:t>диоксиацетона</a:t>
            </a:r>
            <a:r>
              <a:rPr lang="ru-RU" dirty="0"/>
              <a:t> </a:t>
            </a:r>
            <a:r>
              <a:rPr lang="ru-RU" dirty="0" err="1"/>
              <a:t>изомеризуются</a:t>
            </a:r>
            <a:r>
              <a:rPr lang="ru-RU" dirty="0"/>
              <a:t> под </a:t>
            </a:r>
            <a:r>
              <a:rPr lang="ru-RU" dirty="0" smtClean="0"/>
              <a:t>влиянием</a:t>
            </a:r>
            <a:r>
              <a:rPr lang="en-US" dirty="0" smtClean="0"/>
              <a:t> </a:t>
            </a:r>
            <a:r>
              <a:rPr lang="ru-RU" dirty="0" err="1"/>
              <a:t>фосфотриазоизомеразы</a:t>
            </a:r>
            <a:r>
              <a:rPr lang="ru-RU" dirty="0"/>
              <a:t>. Окисление фосфата глицеринового альдегида происходит под действием фермента </a:t>
            </a:r>
            <a:r>
              <a:rPr lang="ru-RU" dirty="0" err="1"/>
              <a:t>козимазы</a:t>
            </a:r>
            <a:r>
              <a:rPr lang="ru-RU" dirty="0"/>
              <a:t>. </a:t>
            </a:r>
            <a:r>
              <a:rPr lang="ru-RU" dirty="0" err="1"/>
              <a:t>Енолаза</a:t>
            </a:r>
            <a:r>
              <a:rPr lang="ru-RU" dirty="0"/>
              <a:t> катализирует процессы,	связанные	с	синтезом	пировиноградной	кислоты. Карбоксилаза превращает пировиноградную кислоту в ацетальдегид из которого под действием </a:t>
            </a:r>
            <a:r>
              <a:rPr lang="ru-RU" dirty="0" err="1"/>
              <a:t>дигидрокозимазы</a:t>
            </a:r>
            <a:r>
              <a:rPr lang="ru-RU" dirty="0"/>
              <a:t> образуется этиловый спирт. Предложенная схема брожения объясняет образование </a:t>
            </a:r>
            <a:r>
              <a:rPr lang="ru-RU" dirty="0" err="1"/>
              <a:t>эквимолярных</a:t>
            </a:r>
            <a:r>
              <a:rPr lang="ru-RU" dirty="0"/>
              <a:t> количеств спирта и оксида углерода (IV), а также постоянное наличие в системе небольших количеств глицерина и ацетальдегида</a:t>
            </a:r>
            <a:r>
              <a:rPr lang="ru-RU" dirty="0" smtClean="0"/>
              <a:t>.</a:t>
            </a:r>
            <a:endParaRPr lang="ru-RU" dirty="0"/>
          </a:p>
          <a:p>
            <a:endParaRPr lang="ru-RU" dirty="0"/>
          </a:p>
        </p:txBody>
      </p:sp>
    </p:spTree>
    <p:extLst>
      <p:ext uri="{BB962C8B-B14F-4D97-AF65-F5344CB8AC3E}">
        <p14:creationId xmlns:p14="http://schemas.microsoft.com/office/powerpoint/2010/main" val="2900032598"/>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57200" y="692696"/>
            <a:ext cx="8291264" cy="5433467"/>
          </a:xfrm>
        </p:spPr>
        <p:txBody>
          <a:bodyPr>
            <a:normAutofit fontScale="62500" lnSpcReduction="20000"/>
          </a:bodyPr>
          <a:lstStyle/>
          <a:p>
            <a:r>
              <a:rPr lang="ru-RU" dirty="0"/>
              <a:t>Основные продукты жизнедеятельности дрожжей – углекислый газ, этиловый спирт, теплота химической реакции приводят	к повышению температуры и загрязнению системы. Через некоторое время концентрация спирта в системе достигает 10–14%, как следствие, происходит	гибель	микроорганизмов,	т.е.	развитие	является неустойчивым     (рис</a:t>
            </a:r>
            <a:r>
              <a:rPr lang="ru-RU" dirty="0" smtClean="0"/>
              <a:t>.</a:t>
            </a:r>
            <a:r>
              <a:rPr lang="en-US" dirty="0" smtClean="0"/>
              <a:t> </a:t>
            </a:r>
            <a:r>
              <a:rPr lang="ru-RU" dirty="0" smtClean="0"/>
              <a:t>ниже).</a:t>
            </a:r>
            <a:r>
              <a:rPr lang="ru-RU" dirty="0"/>
              <a:t>	Выделим	следующие     стадии     развития системы: устойчивый рост, равновесие, гибель системы.</a:t>
            </a:r>
          </a:p>
          <a:p>
            <a:r>
              <a:rPr lang="ru-RU" dirty="0"/>
              <a:t>Характерно, что человеческая цивилизация развивается по принципам жизнедеятельности примитивных микроорганизмов в замкнутой системе. Отметим, что к концу XX в. цивилизация вступила в область равновесия, за которым следует гибель при отсутствии каких-либо кардинальных мероприятий по охране окружающей среды. При физическом моделировании проводят воспроизведение процесса в различных масштабах. Исследование развития микроорганизмов при спиртовом	брожении	в	пробирке	и	перенос	полученных закономерностей на технологию получения спирта в промышленном масштабе – результат физического моделирования. В аналоговом моделировании мы перенесли результаты исследования одной системы на совершенно другую и более сложную систему.</a:t>
            </a:r>
          </a:p>
          <a:p>
            <a:endParaRPr lang="ru-RU" dirty="0"/>
          </a:p>
        </p:txBody>
      </p:sp>
    </p:spTree>
    <p:extLst>
      <p:ext uri="{BB962C8B-B14F-4D97-AF65-F5344CB8AC3E}">
        <p14:creationId xmlns:p14="http://schemas.microsoft.com/office/powerpoint/2010/main" val="3767106184"/>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2800" dirty="0"/>
              <a:t>Примеры устойчивого (</a:t>
            </a:r>
            <a:r>
              <a:rPr lang="ru-RU" sz="2800" i="1" dirty="0"/>
              <a:t>а</a:t>
            </a:r>
            <a:r>
              <a:rPr lang="ru-RU" sz="2800" dirty="0"/>
              <a:t>) и </a:t>
            </a:r>
            <a:r>
              <a:rPr lang="en-US" sz="2800" dirty="0" smtClean="0"/>
              <a:t/>
            </a:r>
            <a:br>
              <a:rPr lang="en-US" sz="2800" dirty="0" smtClean="0"/>
            </a:br>
            <a:r>
              <a:rPr lang="ru-RU" sz="2800" dirty="0" smtClean="0"/>
              <a:t>неустойчивого </a:t>
            </a:r>
            <a:r>
              <a:rPr lang="ru-RU" sz="2800" dirty="0"/>
              <a:t>развития систем (</a:t>
            </a:r>
            <a:r>
              <a:rPr lang="ru-RU" sz="2800" i="1" dirty="0"/>
              <a:t>б</a:t>
            </a:r>
            <a:r>
              <a:rPr lang="ru-RU" sz="2800" dirty="0" smtClean="0"/>
              <a:t>)</a:t>
            </a:r>
            <a:endParaRPr lang="ru-RU" sz="2800" dirty="0"/>
          </a:p>
        </p:txBody>
      </p:sp>
      <p:sp>
        <p:nvSpPr>
          <p:cNvPr id="3" name="Объект 2"/>
          <p:cNvSpPr>
            <a:spLocks noGrp="1"/>
          </p:cNvSpPr>
          <p:nvPr>
            <p:ph idx="1"/>
          </p:nvPr>
        </p:nvSpPr>
        <p:spPr/>
        <p:txBody>
          <a:bodyPr/>
          <a:lstStyle/>
          <a:p>
            <a:endParaRPr lang="ru-RU"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62138" y="2033588"/>
            <a:ext cx="5419725" cy="2790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451022808"/>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57200" y="548680"/>
            <a:ext cx="8291264" cy="5577483"/>
          </a:xfrm>
        </p:spPr>
        <p:txBody>
          <a:bodyPr>
            <a:normAutofit lnSpcReduction="10000"/>
          </a:bodyPr>
          <a:lstStyle/>
          <a:p>
            <a:r>
              <a:rPr lang="ru-RU" dirty="0" smtClean="0"/>
              <a:t>При математическом моделировании изучение явления </a:t>
            </a:r>
            <a:r>
              <a:rPr lang="ru-RU" dirty="0"/>
              <a:t>осуществляется на математической модели – уравнении, системе уравнений, описывающих всю совокупность процесса:</a:t>
            </a:r>
          </a:p>
          <a:p>
            <a:endParaRPr lang="ru-RU" dirty="0" smtClean="0"/>
          </a:p>
          <a:p>
            <a:pPr marL="0" indent="0">
              <a:buNone/>
            </a:pPr>
            <a:r>
              <a:rPr lang="ru-RU" dirty="0"/>
              <a:t> </a:t>
            </a:r>
          </a:p>
          <a:p>
            <a:endParaRPr lang="ru-RU" dirty="0" smtClean="0"/>
          </a:p>
          <a:p>
            <a:r>
              <a:rPr lang="ru-RU" dirty="0" smtClean="0"/>
              <a:t>где </a:t>
            </a:r>
            <a:r>
              <a:rPr lang="ru-RU" i="1" dirty="0"/>
              <a:t>X</a:t>
            </a:r>
            <a:r>
              <a:rPr lang="ru-RU" dirty="0"/>
              <a:t>, </a:t>
            </a:r>
            <a:r>
              <a:rPr lang="ru-RU" i="1" dirty="0"/>
              <a:t>Y</a:t>
            </a:r>
            <a:r>
              <a:rPr lang="ru-RU" dirty="0"/>
              <a:t>, </a:t>
            </a:r>
            <a:r>
              <a:rPr lang="ru-RU" i="1" dirty="0"/>
              <a:t>Z</a:t>
            </a:r>
            <a:r>
              <a:rPr lang="ru-RU" dirty="0"/>
              <a:t>, </a:t>
            </a:r>
            <a:r>
              <a:rPr lang="ru-RU" i="1" dirty="0"/>
              <a:t>t</a:t>
            </a:r>
            <a:r>
              <a:rPr lang="ru-RU" dirty="0"/>
              <a:t>, </a:t>
            </a:r>
            <a:r>
              <a:rPr lang="ru-RU" i="1" dirty="0"/>
              <a:t>n</a:t>
            </a:r>
            <a:r>
              <a:rPr lang="ru-RU" dirty="0"/>
              <a:t> – факторы или параметры процесса; </a:t>
            </a:r>
            <a:r>
              <a:rPr lang="ru-RU" i="1" dirty="0"/>
              <a:t>f</a:t>
            </a:r>
            <a:r>
              <a:rPr lang="ru-RU" dirty="0"/>
              <a:t>1, </a:t>
            </a:r>
            <a:r>
              <a:rPr lang="ru-RU" i="1" dirty="0"/>
              <a:t>f</a:t>
            </a:r>
            <a:r>
              <a:rPr lang="ru-RU" dirty="0"/>
              <a:t>2, ..., </a:t>
            </a:r>
            <a:r>
              <a:rPr lang="ru-RU" i="1" dirty="0" err="1" smtClean="0"/>
              <a:t>fn</a:t>
            </a:r>
            <a:r>
              <a:rPr lang="ru-RU" dirty="0" smtClean="0"/>
              <a:t> </a:t>
            </a:r>
            <a:r>
              <a:rPr lang="ru-RU" dirty="0"/>
              <a:t>– функции, связывающие параметры в уравнении.</a:t>
            </a:r>
          </a:p>
          <a:p>
            <a:endParaRPr lang="ru-RU" dirty="0"/>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62263" y="2924944"/>
            <a:ext cx="3419475" cy="1343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893157047"/>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57200" y="476672"/>
            <a:ext cx="8291264" cy="5649491"/>
          </a:xfrm>
        </p:spPr>
        <p:txBody>
          <a:bodyPr>
            <a:normAutofit fontScale="85000" lnSpcReduction="20000"/>
          </a:bodyPr>
          <a:lstStyle/>
          <a:p>
            <a:pPr algn="just"/>
            <a:r>
              <a:rPr lang="ru-RU" sz="2400" dirty="0"/>
              <a:t>Особенность	</a:t>
            </a:r>
            <a:r>
              <a:rPr lang="ru-RU" sz="2400" dirty="0" smtClean="0"/>
              <a:t>математического моделирования</a:t>
            </a:r>
            <a:r>
              <a:rPr lang="ru-RU" sz="2400" dirty="0"/>
              <a:t>	состоит	в </a:t>
            </a:r>
            <a:r>
              <a:rPr lang="ru-RU" sz="2400" dirty="0" smtClean="0"/>
              <a:t>варьировании  условий функционирования процесса путем параметрического     изменения факторов, что     </a:t>
            </a:r>
            <a:r>
              <a:rPr lang="ru-RU" sz="2400" dirty="0"/>
              <a:t>сокращает     время проведения анализа модели.</a:t>
            </a:r>
          </a:p>
          <a:p>
            <a:r>
              <a:rPr lang="ru-RU" sz="2400" dirty="0"/>
              <a:t>Математическое моделирование сочетается с другими видами моделей, поэтому наиболее часто применяют комбинированные модели.</a:t>
            </a:r>
          </a:p>
          <a:p>
            <a:r>
              <a:rPr lang="ru-RU" sz="2400" dirty="0"/>
              <a:t>Рассмотрим пример комбинированного моделирования – очистку раствора каустической соды от ртути. Получим линейное уравнение, описывающее данный процесс. Эксперименты по очистке каустической соды проводили в лабораторном реакторе, имеющем термостат. Из </a:t>
            </a:r>
            <a:r>
              <a:rPr lang="ru-RU" sz="2400" dirty="0" smtClean="0"/>
              <a:t>реактора ртуть</a:t>
            </a:r>
            <a:r>
              <a:rPr lang="ru-RU" sz="2400" dirty="0"/>
              <a:t>	экстрагировали	</a:t>
            </a:r>
            <a:r>
              <a:rPr lang="ru-RU" sz="2400" dirty="0" smtClean="0"/>
              <a:t>специальными органическими </a:t>
            </a:r>
            <a:r>
              <a:rPr lang="ru-RU" sz="2400" dirty="0"/>
              <a:t>веществами.</a:t>
            </a:r>
          </a:p>
          <a:p>
            <a:r>
              <a:rPr lang="ru-RU" sz="2400" dirty="0"/>
              <a:t>Алгоритм моделирования:</a:t>
            </a:r>
          </a:p>
          <a:p>
            <a:r>
              <a:rPr lang="ru-RU" sz="2400" dirty="0"/>
              <a:t>1. Выбор факторов, влияющих на содержание ртути: </a:t>
            </a:r>
            <a:r>
              <a:rPr lang="ru-RU" sz="2400" i="1" dirty="0"/>
              <a:t>X</a:t>
            </a:r>
            <a:r>
              <a:rPr lang="ru-RU" sz="2400" dirty="0"/>
              <a:t> – скорость вращения мешалки, об/мин;</a:t>
            </a:r>
          </a:p>
          <a:p>
            <a:r>
              <a:rPr lang="ru-RU" sz="2400" i="1" dirty="0"/>
              <a:t>X</a:t>
            </a:r>
            <a:r>
              <a:rPr lang="ru-RU" sz="2400" dirty="0"/>
              <a:t>2 – температура раствора</a:t>
            </a:r>
            <a:r>
              <a:rPr lang="ru-RU" sz="2400" dirty="0" smtClean="0"/>
              <a:t>, ºС</a:t>
            </a:r>
            <a:r>
              <a:rPr lang="ru-RU" sz="2400" dirty="0"/>
              <a:t>;</a:t>
            </a:r>
          </a:p>
          <a:p>
            <a:r>
              <a:rPr lang="ru-RU" sz="2400" i="1" dirty="0"/>
              <a:t>X</a:t>
            </a:r>
            <a:r>
              <a:rPr lang="ru-RU" sz="2400" dirty="0"/>
              <a:t>3 – время экстракции ртути, мин.</a:t>
            </a:r>
          </a:p>
          <a:p>
            <a:r>
              <a:rPr lang="ru-RU" sz="2400" dirty="0"/>
              <a:t>2. Составление матрицы планирования эксперимента (</a:t>
            </a:r>
            <a:r>
              <a:rPr lang="ru-RU" sz="2400" dirty="0" smtClean="0"/>
              <a:t>табл.).</a:t>
            </a:r>
            <a:endParaRPr lang="ru-RU" sz="2400" dirty="0"/>
          </a:p>
          <a:p>
            <a:endParaRPr lang="ru-RU" sz="2400" dirty="0"/>
          </a:p>
        </p:txBody>
      </p:sp>
    </p:spTree>
    <p:extLst>
      <p:ext uri="{BB962C8B-B14F-4D97-AF65-F5344CB8AC3E}">
        <p14:creationId xmlns:p14="http://schemas.microsoft.com/office/powerpoint/2010/main" val="2041552631"/>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066130"/>
          </a:xfrm>
        </p:spPr>
        <p:txBody>
          <a:bodyPr>
            <a:normAutofit/>
          </a:bodyPr>
          <a:lstStyle/>
          <a:p>
            <a:r>
              <a:rPr lang="ru-RU" sz="2400" b="1" dirty="0"/>
              <a:t>Матрица</a:t>
            </a:r>
            <a:r>
              <a:rPr lang="ru-RU" sz="2400" dirty="0"/>
              <a:t> </a:t>
            </a:r>
            <a:r>
              <a:rPr lang="ru-RU" sz="2400" b="1" dirty="0"/>
              <a:t>планирования</a:t>
            </a:r>
            <a:r>
              <a:rPr lang="ru-RU" sz="2400" dirty="0"/>
              <a:t> </a:t>
            </a:r>
            <a:r>
              <a:rPr lang="ru-RU" sz="2400" b="1" dirty="0"/>
              <a:t>эксперимента</a:t>
            </a:r>
            <a:r>
              <a:rPr lang="ru-RU" sz="2400" dirty="0"/>
              <a:t> </a:t>
            </a:r>
            <a:r>
              <a:rPr lang="ru-RU" sz="2400" b="1" dirty="0"/>
              <a:t>по</a:t>
            </a:r>
            <a:r>
              <a:rPr lang="ru-RU" sz="2400" dirty="0"/>
              <a:t> </a:t>
            </a:r>
            <a:r>
              <a:rPr lang="ru-RU" sz="2400" b="1" dirty="0"/>
              <a:t>очистке</a:t>
            </a:r>
            <a:r>
              <a:rPr lang="ru-RU" sz="2400" dirty="0"/>
              <a:t/>
            </a:r>
            <a:br>
              <a:rPr lang="ru-RU" sz="2400" dirty="0"/>
            </a:br>
            <a:r>
              <a:rPr lang="ru-RU" sz="2400" b="1" dirty="0"/>
              <a:t>каустической</a:t>
            </a:r>
            <a:r>
              <a:rPr lang="ru-RU" sz="2400" dirty="0"/>
              <a:t> </a:t>
            </a:r>
            <a:r>
              <a:rPr lang="ru-RU" sz="2400" b="1" dirty="0"/>
              <a:t>соды</a:t>
            </a:r>
            <a:r>
              <a:rPr lang="ru-RU" sz="2400" dirty="0"/>
              <a:t> </a:t>
            </a:r>
            <a:r>
              <a:rPr lang="ru-RU" sz="2400" b="1" dirty="0"/>
              <a:t>от</a:t>
            </a:r>
            <a:r>
              <a:rPr lang="ru-RU" sz="2400" dirty="0"/>
              <a:t> </a:t>
            </a:r>
            <a:r>
              <a:rPr lang="ru-RU" sz="2400" b="1" dirty="0"/>
              <a:t>ртути</a:t>
            </a:r>
            <a:endParaRPr lang="ru-RU" sz="2400" dirty="0"/>
          </a:p>
        </p:txBody>
      </p:sp>
      <p:sp>
        <p:nvSpPr>
          <p:cNvPr id="3" name="Объект 2"/>
          <p:cNvSpPr>
            <a:spLocks noGrp="1"/>
          </p:cNvSpPr>
          <p:nvPr>
            <p:ph idx="1"/>
          </p:nvPr>
        </p:nvSpPr>
        <p:spPr/>
        <p:txBody>
          <a:bodyPr/>
          <a:lstStyle/>
          <a:p>
            <a:endParaRPr lang="ru-RU" dirty="0"/>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6225" y="1700808"/>
            <a:ext cx="8591550" cy="2705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988332001"/>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57200" y="764704"/>
            <a:ext cx="8219256" cy="5361459"/>
          </a:xfrm>
        </p:spPr>
        <p:txBody>
          <a:bodyPr>
            <a:normAutofit fontScale="92500" lnSpcReduction="20000"/>
          </a:bodyPr>
          <a:lstStyle/>
          <a:p>
            <a:r>
              <a:rPr lang="ru-RU" dirty="0"/>
              <a:t>Значения +1, –1 называют уровнями факторов, которые фиксируют при проведении эксперимента. Уровни факторов – это кодированные значения параметров процесса</a:t>
            </a:r>
            <a:r>
              <a:rPr lang="ru-RU" dirty="0" smtClean="0"/>
              <a:t>:</a:t>
            </a:r>
          </a:p>
          <a:p>
            <a:endParaRPr lang="ru-RU" dirty="0"/>
          </a:p>
          <a:p>
            <a:endParaRPr lang="ru-RU" dirty="0" smtClean="0"/>
          </a:p>
          <a:p>
            <a:r>
              <a:rPr lang="ru-RU" dirty="0"/>
              <a:t>где </a:t>
            </a:r>
            <a:r>
              <a:rPr lang="ru-RU" i="1" dirty="0"/>
              <a:t>X</a:t>
            </a:r>
            <a:r>
              <a:rPr lang="ru-RU" dirty="0"/>
              <a:t>i0 – нулевые уровни; </a:t>
            </a:r>
            <a:r>
              <a:rPr lang="ru-RU" dirty="0" err="1"/>
              <a:t>Δ</a:t>
            </a:r>
            <a:r>
              <a:rPr lang="ru-RU" i="1" dirty="0" err="1"/>
              <a:t>X</a:t>
            </a:r>
            <a:r>
              <a:rPr lang="ru-RU" dirty="0" err="1"/>
              <a:t>i</a:t>
            </a:r>
            <a:r>
              <a:rPr lang="ru-RU" dirty="0"/>
              <a:t> – интервал факторов. </a:t>
            </a:r>
            <a:r>
              <a:rPr lang="ru-RU" i="1" dirty="0"/>
              <a:t>X</a:t>
            </a:r>
            <a:r>
              <a:rPr lang="ru-RU" dirty="0"/>
              <a:t>10 =2500 об/мин; </a:t>
            </a:r>
            <a:r>
              <a:rPr lang="ru-RU" i="1" dirty="0"/>
              <a:t>X</a:t>
            </a:r>
            <a:r>
              <a:rPr lang="ru-RU" dirty="0"/>
              <a:t>20 =100 С; </a:t>
            </a:r>
            <a:r>
              <a:rPr lang="ru-RU" i="1" dirty="0"/>
              <a:t>X</a:t>
            </a:r>
            <a:r>
              <a:rPr lang="ru-RU" dirty="0"/>
              <a:t>30 =40 мин; Δ</a:t>
            </a:r>
            <a:r>
              <a:rPr lang="ru-RU" i="1" dirty="0"/>
              <a:t>X</a:t>
            </a:r>
            <a:r>
              <a:rPr lang="ru-RU" dirty="0"/>
              <a:t>1 =500 об/мин; Δ</a:t>
            </a:r>
            <a:r>
              <a:rPr lang="ru-RU" i="1" dirty="0"/>
              <a:t>X</a:t>
            </a:r>
            <a:r>
              <a:rPr lang="ru-RU" dirty="0"/>
              <a:t>2 = 10 С; Δ</a:t>
            </a:r>
            <a:r>
              <a:rPr lang="ru-RU" i="1" dirty="0"/>
              <a:t>X</a:t>
            </a:r>
            <a:r>
              <a:rPr lang="ru-RU" dirty="0"/>
              <a:t>3 = 15 мин.</a:t>
            </a:r>
          </a:p>
          <a:p>
            <a:r>
              <a:rPr lang="ru-RU" dirty="0"/>
              <a:t>Уровни	факторов	выбирают	</a:t>
            </a:r>
            <a:r>
              <a:rPr lang="ru-RU" dirty="0" smtClean="0"/>
              <a:t>по имеющейся априорной </a:t>
            </a:r>
            <a:r>
              <a:rPr lang="ru-RU" dirty="0"/>
              <a:t>информации о процессе.</a:t>
            </a:r>
          </a:p>
          <a:p>
            <a:endParaRPr lang="ru-RU" dirty="0"/>
          </a:p>
        </p:txBody>
      </p:sp>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23928" y="2564904"/>
            <a:ext cx="2381250" cy="885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22645536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57200" y="476672"/>
            <a:ext cx="8229600" cy="5649491"/>
          </a:xfrm>
        </p:spPr>
        <p:txBody>
          <a:bodyPr>
            <a:normAutofit fontScale="77500" lnSpcReduction="20000"/>
          </a:bodyPr>
          <a:lstStyle/>
          <a:p>
            <a:pPr algn="just"/>
            <a:r>
              <a:rPr lang="ru-RU" b="1" dirty="0">
                <a:latin typeface="Times New Roman" pitchFamily="18" charset="0"/>
                <a:cs typeface="Times New Roman" pitchFamily="18" charset="0"/>
              </a:rPr>
              <a:t>Режимными	стационарными	</a:t>
            </a:r>
            <a:r>
              <a:rPr lang="ru-RU" b="1" dirty="0" smtClean="0">
                <a:latin typeface="Times New Roman" pitchFamily="18" charset="0"/>
                <a:cs typeface="Times New Roman" pitchFamily="18" charset="0"/>
              </a:rPr>
              <a:t>наблюдениями </a:t>
            </a:r>
            <a:r>
              <a:rPr lang="ru-RU" dirty="0" smtClean="0">
                <a:latin typeface="Times New Roman" pitchFamily="18" charset="0"/>
                <a:cs typeface="Times New Roman" pitchFamily="18" charset="0"/>
              </a:rPr>
              <a:t>называются </a:t>
            </a:r>
            <a:r>
              <a:rPr lang="ru-RU" dirty="0">
                <a:latin typeface="Times New Roman" pitchFamily="18" charset="0"/>
                <a:cs typeface="Times New Roman" pitchFamily="18" charset="0"/>
              </a:rPr>
              <a:t>наблюдения за динамикой процессов и явлений на наблюдательных стационарах </a:t>
            </a:r>
            <a:r>
              <a:rPr lang="ru-RU" dirty="0" smtClean="0">
                <a:latin typeface="Times New Roman" pitchFamily="18" charset="0"/>
                <a:cs typeface="Times New Roman" pitchFamily="18" charset="0"/>
              </a:rPr>
              <a:t>– наблюдательных </a:t>
            </a:r>
            <a:r>
              <a:rPr lang="ru-RU" dirty="0">
                <a:latin typeface="Times New Roman" pitchFamily="18" charset="0"/>
                <a:cs typeface="Times New Roman" pitchFamily="18" charset="0"/>
              </a:rPr>
              <a:t>участках, точках, пунктах – в целях выявления их закономерностей и обусловленности. </a:t>
            </a:r>
            <a:endParaRPr lang="ru-RU" dirty="0" smtClean="0">
              <a:latin typeface="Times New Roman" pitchFamily="18" charset="0"/>
              <a:cs typeface="Times New Roman" pitchFamily="18" charset="0"/>
            </a:endParaRPr>
          </a:p>
          <a:p>
            <a:pPr algn="just"/>
            <a:r>
              <a:rPr lang="ru-RU" dirty="0" smtClean="0">
                <a:latin typeface="Times New Roman" pitchFamily="18" charset="0"/>
                <a:cs typeface="Times New Roman" pitchFamily="18" charset="0"/>
              </a:rPr>
              <a:t>Они </a:t>
            </a:r>
            <a:r>
              <a:rPr lang="ru-RU" u="sng" dirty="0">
                <a:latin typeface="Times New Roman" pitchFamily="18" charset="0"/>
                <a:cs typeface="Times New Roman" pitchFamily="18" charset="0"/>
              </a:rPr>
              <a:t>отражают определенные (ежегодные, сезонные, ежемесячные, суточные и др.) колебания</a:t>
            </a:r>
            <a:r>
              <a:rPr lang="ru-RU" dirty="0">
                <a:latin typeface="Times New Roman" pitchFamily="18" charset="0"/>
                <a:cs typeface="Times New Roman" pitchFamily="18" charset="0"/>
              </a:rPr>
              <a:t> в системе наблюдаемых объектов и процессов. </a:t>
            </a:r>
            <a:r>
              <a:rPr lang="ru-RU" dirty="0" smtClean="0">
                <a:latin typeface="Times New Roman" pitchFamily="18" charset="0"/>
                <a:cs typeface="Times New Roman" pitchFamily="18" charset="0"/>
              </a:rPr>
              <a:t>Режимные наблюдения</a:t>
            </a:r>
            <a:r>
              <a:rPr lang="ru-RU" dirty="0">
                <a:latin typeface="Times New Roman" pitchFamily="18" charset="0"/>
                <a:cs typeface="Times New Roman" pitchFamily="18" charset="0"/>
              </a:rPr>
              <a:t>	в        общей	методике       инженерно-геологических исследований составляют определенный, самостоятельный и важный вид геологических работ, который </a:t>
            </a:r>
            <a:r>
              <a:rPr lang="ru-RU" u="sng" dirty="0">
                <a:latin typeface="Times New Roman" pitchFamily="18" charset="0"/>
                <a:cs typeface="Times New Roman" pitchFamily="18" charset="0"/>
              </a:rPr>
              <a:t>входит</a:t>
            </a:r>
            <a:r>
              <a:rPr lang="ru-RU" dirty="0">
                <a:latin typeface="Times New Roman" pitchFamily="18" charset="0"/>
                <a:cs typeface="Times New Roman" pitchFamily="18" charset="0"/>
              </a:rPr>
              <a:t> как часть наблюдений и </a:t>
            </a:r>
            <a:r>
              <a:rPr lang="ru-RU" u="sng" dirty="0">
                <a:latin typeface="Times New Roman" pitchFamily="18" charset="0"/>
                <a:cs typeface="Times New Roman" pitchFamily="18" charset="0"/>
              </a:rPr>
              <a:t>в мониторинг геологической среды</a:t>
            </a:r>
            <a:r>
              <a:rPr lang="ru-RU" dirty="0">
                <a:latin typeface="Times New Roman" pitchFamily="18" charset="0"/>
                <a:cs typeface="Times New Roman" pitchFamily="18" charset="0"/>
              </a:rPr>
              <a:t>.</a:t>
            </a:r>
          </a:p>
          <a:p>
            <a:pPr algn="just"/>
            <a:r>
              <a:rPr lang="ru-RU" dirty="0">
                <a:latin typeface="Times New Roman" pitchFamily="18" charset="0"/>
                <a:cs typeface="Times New Roman" pitchFamily="18" charset="0"/>
              </a:rPr>
              <a:t>Режимные наблюдения </a:t>
            </a:r>
            <a:r>
              <a:rPr lang="ru-RU" u="sng" dirty="0">
                <a:latin typeface="Times New Roman" pitchFamily="18" charset="0"/>
                <a:cs typeface="Times New Roman" pitchFamily="18" charset="0"/>
              </a:rPr>
              <a:t>нацелены на</a:t>
            </a:r>
            <a:r>
              <a:rPr lang="ru-RU" dirty="0">
                <a:latin typeface="Times New Roman" pitchFamily="18" charset="0"/>
                <a:cs typeface="Times New Roman" pitchFamily="18" charset="0"/>
              </a:rPr>
              <a:t> решение прогнозных задач, на то, чтобы получить </a:t>
            </a:r>
            <a:r>
              <a:rPr lang="ru-RU" u="sng" dirty="0">
                <a:latin typeface="Times New Roman" pitchFamily="18" charset="0"/>
                <a:cs typeface="Times New Roman" pitchFamily="18" charset="0"/>
              </a:rPr>
              <a:t>возможность предвидеть и прогнозировать тенденцию и масштаб развития тех или иных процессов и явлений</a:t>
            </a:r>
            <a:r>
              <a:rPr lang="ru-RU" dirty="0" smtClean="0">
                <a:latin typeface="Times New Roman" pitchFamily="18" charset="0"/>
                <a:cs typeface="Times New Roman" pitchFamily="18" charset="0"/>
              </a:rPr>
              <a:t>.</a:t>
            </a:r>
            <a:endParaRPr lang="ru-RU" dirty="0">
              <a:latin typeface="Times New Roman" pitchFamily="18" charset="0"/>
              <a:cs typeface="Times New Roman" pitchFamily="18" charset="0"/>
            </a:endParaRPr>
          </a:p>
        </p:txBody>
      </p:sp>
    </p:spTree>
    <p:extLst>
      <p:ext uri="{BB962C8B-B14F-4D97-AF65-F5344CB8AC3E}">
        <p14:creationId xmlns:p14="http://schemas.microsoft.com/office/powerpoint/2010/main" val="3908098825"/>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57200" y="548680"/>
            <a:ext cx="8363272" cy="5577483"/>
          </a:xfrm>
        </p:spPr>
        <p:txBody>
          <a:bodyPr/>
          <a:lstStyle/>
          <a:p>
            <a:r>
              <a:rPr lang="ru-RU" sz="2400" dirty="0"/>
              <a:t>3. Расчет коэффициентов математической модели проводят по </a:t>
            </a:r>
            <a:r>
              <a:rPr lang="ru-RU" sz="2400" dirty="0" smtClean="0"/>
              <a:t>формуле</a:t>
            </a:r>
          </a:p>
          <a:p>
            <a:endParaRPr lang="ru-RU" sz="2400" dirty="0" smtClean="0"/>
          </a:p>
          <a:p>
            <a:endParaRPr lang="ru-RU" sz="2400" dirty="0"/>
          </a:p>
          <a:p>
            <a:endParaRPr lang="ru-RU" sz="2400" dirty="0" smtClean="0"/>
          </a:p>
          <a:p>
            <a:r>
              <a:rPr lang="ru-RU" sz="2400" dirty="0"/>
              <a:t>где </a:t>
            </a:r>
            <a:r>
              <a:rPr lang="ru-RU" sz="2400" i="1" dirty="0" err="1"/>
              <a:t>y</a:t>
            </a:r>
            <a:r>
              <a:rPr lang="ru-RU" sz="2400" dirty="0" err="1"/>
              <a:t>i</a:t>
            </a:r>
            <a:r>
              <a:rPr lang="ru-RU" sz="2400" dirty="0"/>
              <a:t> – среднее значение содержания ртути в каустической соде в опытах.</a:t>
            </a:r>
          </a:p>
          <a:p>
            <a:r>
              <a:rPr lang="ru-RU" sz="2400" dirty="0"/>
              <a:t>Необходимо обратить внимание, что значения уровней факторов выбирают для каждой строки табл. </a:t>
            </a:r>
            <a:r>
              <a:rPr lang="ru-RU" sz="2400" dirty="0" smtClean="0"/>
              <a:t>в </a:t>
            </a:r>
            <a:r>
              <a:rPr lang="ru-RU" sz="2400" dirty="0"/>
              <a:t>кодированной форме: +1, –1</a:t>
            </a:r>
            <a:r>
              <a:rPr lang="ru-RU" sz="2400" dirty="0" smtClean="0"/>
              <a:t>:</a:t>
            </a:r>
            <a:endParaRPr lang="ru-RU" sz="2400" dirty="0"/>
          </a:p>
          <a:p>
            <a:endParaRPr lang="ru-RU" dirty="0"/>
          </a:p>
        </p:txBody>
      </p:sp>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62113" y="1484784"/>
            <a:ext cx="5819775" cy="838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17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11560" y="4869160"/>
            <a:ext cx="8029575" cy="1581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713380041"/>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57200" y="548680"/>
            <a:ext cx="8219256" cy="5577483"/>
          </a:xfrm>
        </p:spPr>
        <p:txBody>
          <a:bodyPr>
            <a:normAutofit fontScale="92500"/>
          </a:bodyPr>
          <a:lstStyle/>
          <a:p>
            <a:r>
              <a:rPr lang="ru-RU" sz="2400" dirty="0"/>
              <a:t>4. Составление математического </a:t>
            </a:r>
            <a:r>
              <a:rPr lang="ru-RU" sz="2400" dirty="0" smtClean="0"/>
              <a:t>уравнения</a:t>
            </a:r>
          </a:p>
          <a:p>
            <a:endParaRPr lang="ru-RU" sz="2400" dirty="0"/>
          </a:p>
          <a:p>
            <a:endParaRPr lang="ru-RU" sz="2400" dirty="0" smtClean="0"/>
          </a:p>
          <a:p>
            <a:endParaRPr lang="ru-RU" sz="2400" dirty="0"/>
          </a:p>
          <a:p>
            <a:r>
              <a:rPr lang="ru-RU" sz="2400" dirty="0"/>
              <a:t>где </a:t>
            </a:r>
            <a:r>
              <a:rPr lang="ru-RU" sz="2400" i="1" dirty="0"/>
              <a:t>Y</a:t>
            </a:r>
            <a:r>
              <a:rPr lang="ru-RU" sz="2400" dirty="0"/>
              <a:t> – содержание ртути в каустической соде, %.</a:t>
            </a:r>
          </a:p>
          <a:p>
            <a:r>
              <a:rPr lang="ru-RU" sz="2400" dirty="0"/>
              <a:t>Получив уравнение или математическую модель, проводят анализ:</a:t>
            </a:r>
          </a:p>
          <a:p>
            <a:r>
              <a:rPr lang="ru-RU" sz="2400" dirty="0"/>
              <a:t>–рассчитывают ошибку опыта; –проверяют значимость коэффициентов </a:t>
            </a:r>
            <a:r>
              <a:rPr lang="ru-RU" sz="2400" i="1" dirty="0" err="1"/>
              <a:t>bi</a:t>
            </a:r>
            <a:r>
              <a:rPr lang="ru-RU" sz="2400" dirty="0"/>
              <a:t>;</a:t>
            </a:r>
          </a:p>
          <a:p>
            <a:r>
              <a:rPr lang="ru-RU" sz="2400" dirty="0"/>
              <a:t>–проверяют адекватность уравнения или его точность; –определяют оптимальные условия, при которых содержание</a:t>
            </a:r>
          </a:p>
          <a:p>
            <a:r>
              <a:rPr lang="ru-RU" sz="2400" dirty="0"/>
              <a:t>ртути в растворе минимально;</a:t>
            </a:r>
          </a:p>
          <a:p>
            <a:r>
              <a:rPr lang="ru-RU" sz="2400" dirty="0"/>
              <a:t>– принимают решение по охране окружающей среды от выбросов ртути</a:t>
            </a:r>
            <a:r>
              <a:rPr lang="ru-RU" sz="2400" dirty="0" smtClean="0"/>
              <a:t>.</a:t>
            </a:r>
            <a:endParaRPr lang="ru-RU" sz="2400" dirty="0"/>
          </a:p>
          <a:p>
            <a:endParaRPr lang="ru-RU" sz="2400" dirty="0"/>
          </a:p>
        </p:txBody>
      </p:sp>
      <p:pic>
        <p:nvPicPr>
          <p:cNvPr id="819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47888" y="1196752"/>
            <a:ext cx="4848225" cy="800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903182"/>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57200" y="332656"/>
            <a:ext cx="8435280" cy="5793507"/>
          </a:xfrm>
        </p:spPr>
        <p:txBody>
          <a:bodyPr>
            <a:normAutofit fontScale="62500" lnSpcReduction="20000"/>
          </a:bodyPr>
          <a:lstStyle/>
          <a:p>
            <a:pPr algn="just"/>
            <a:r>
              <a:rPr lang="ru-RU" dirty="0"/>
              <a:t>Рассмотренный вид моделирования относится к разновидности регрессионного анализа или полного </a:t>
            </a:r>
            <a:r>
              <a:rPr lang="ru-RU" dirty="0" smtClean="0"/>
              <a:t>факторного эксперимента (</a:t>
            </a:r>
            <a:r>
              <a:rPr lang="ru-RU" dirty="0"/>
              <a:t>ПФЭ</a:t>
            </a:r>
            <a:r>
              <a:rPr lang="ru-RU" dirty="0" smtClean="0"/>
              <a:t>), устанавливающего зависимость</a:t>
            </a:r>
            <a:r>
              <a:rPr lang="ru-RU" dirty="0"/>
              <a:t>	между	числом	</a:t>
            </a:r>
            <a:r>
              <a:rPr lang="ru-RU" dirty="0" smtClean="0"/>
              <a:t>факторов </a:t>
            </a:r>
            <a:r>
              <a:rPr lang="ru-RU" i="1" dirty="0" smtClean="0"/>
              <a:t>N</a:t>
            </a:r>
            <a:r>
              <a:rPr lang="ru-RU" dirty="0" smtClean="0"/>
              <a:t> и </a:t>
            </a:r>
            <a:r>
              <a:rPr lang="ru-RU" dirty="0"/>
              <a:t>количеством	опытов</a:t>
            </a:r>
            <a:r>
              <a:rPr lang="ru-RU" dirty="0" smtClean="0"/>
              <a:t>, необходимых для построения уравнения </a:t>
            </a:r>
            <a:r>
              <a:rPr lang="ru-RU" dirty="0"/>
              <a:t>регрессии.</a:t>
            </a:r>
          </a:p>
          <a:p>
            <a:pPr algn="just"/>
            <a:r>
              <a:rPr lang="ru-RU" dirty="0"/>
              <a:t>Специальные	методы	комбинированного	моделирования природных процессов, содержащие элементы запаздывания причинно-следственных связей, разработаны в 70-х гг. XX в. группой исследователей под руководством Д. </a:t>
            </a:r>
            <a:r>
              <a:rPr lang="ru-RU" dirty="0" err="1"/>
              <a:t>Медоуза</a:t>
            </a:r>
            <a:r>
              <a:rPr lang="ru-RU" dirty="0"/>
              <a:t>.</a:t>
            </a:r>
          </a:p>
          <a:p>
            <a:pPr algn="just"/>
            <a:r>
              <a:rPr lang="ru-RU" dirty="0" smtClean="0"/>
              <a:t>Основной принцип моделирования основан на изучении поведения существенного </a:t>
            </a:r>
            <a:r>
              <a:rPr lang="ru-RU" dirty="0"/>
              <a:t>фактора системы в зависимости от набора параметров</a:t>
            </a:r>
            <a:r>
              <a:rPr lang="ru-RU" dirty="0" smtClean="0"/>
              <a:t>, влияющих на природные процессы.  </a:t>
            </a:r>
            <a:r>
              <a:rPr lang="ru-RU" dirty="0"/>
              <a:t>Поведение существенного фактора представляется в виде уравнения, диаграммы или базовой динамики. Диаграмма, график, уравнение позволяют провести системный анализ проблемы и установить причинные связи между явлениями.</a:t>
            </a:r>
          </a:p>
          <a:p>
            <a:r>
              <a:rPr lang="ru-RU" dirty="0"/>
              <a:t>Формализованная запись существования причинных связей отображается схемой</a:t>
            </a:r>
            <a:r>
              <a:rPr lang="ru-RU" dirty="0" smtClean="0"/>
              <a:t>:</a:t>
            </a:r>
            <a:endParaRPr lang="ru-RU" dirty="0"/>
          </a:p>
          <a:p>
            <a:r>
              <a:rPr lang="ru-RU" dirty="0"/>
              <a:t>F1 ──&gt; </a:t>
            </a:r>
            <a:r>
              <a:rPr lang="ru-RU" dirty="0" smtClean="0"/>
              <a:t>F2</a:t>
            </a:r>
            <a:endParaRPr lang="ru-RU" dirty="0"/>
          </a:p>
          <a:p>
            <a:r>
              <a:rPr lang="ru-RU" dirty="0"/>
              <a:t>Схема означает, что с изменением F1 меняется величина F2. Существуют два типа причинных воздействий – положительные и отрицательные</a:t>
            </a:r>
            <a:r>
              <a:rPr lang="ru-RU" dirty="0" smtClean="0"/>
              <a:t>:</a:t>
            </a:r>
            <a:endParaRPr lang="ru-RU" dirty="0"/>
          </a:p>
          <a:p>
            <a:r>
              <a:rPr lang="ru-RU" dirty="0"/>
              <a:t>F1──&gt; ±F2</a:t>
            </a:r>
            <a:r>
              <a:rPr lang="ru-RU" dirty="0" smtClean="0"/>
              <a:t>.</a:t>
            </a:r>
            <a:endParaRPr lang="ru-RU" dirty="0"/>
          </a:p>
        </p:txBody>
      </p:sp>
    </p:spTree>
    <p:extLst>
      <p:ext uri="{BB962C8B-B14F-4D97-AF65-F5344CB8AC3E}">
        <p14:creationId xmlns:p14="http://schemas.microsoft.com/office/powerpoint/2010/main" val="3773057554"/>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57200" y="476672"/>
            <a:ext cx="8363272" cy="5649491"/>
          </a:xfrm>
        </p:spPr>
        <p:txBody>
          <a:bodyPr>
            <a:normAutofit fontScale="62500" lnSpcReduction="20000"/>
          </a:bodyPr>
          <a:lstStyle/>
          <a:p>
            <a:r>
              <a:rPr lang="ru-RU" dirty="0"/>
              <a:t>В реальных системах структура связей между явлениями гораздо сложнее, чем схемы, изображенные формализованной записью. Для того чтобы показать совокупность взаимодействующих процессов, цепочки причинных связей, изображенные формализованной записью, замыкают в контуры – кольца обратных связей.</a:t>
            </a:r>
          </a:p>
          <a:p>
            <a:r>
              <a:rPr lang="ru-RU" dirty="0"/>
              <a:t>Предположим, исследуют систему F2. В системе F2 </a:t>
            </a:r>
            <a:r>
              <a:rPr lang="ru-RU" dirty="0" smtClean="0"/>
              <a:t>произошло возрастание </a:t>
            </a:r>
            <a:r>
              <a:rPr lang="ru-RU" dirty="0"/>
              <a:t>одного параметра, который вывел ее из равновесия. Двигаясь по внешнему контуру, заметим, что системы F3, F4, F1, уменьшились. Через некоторое время (время запаздывания) система F2 вернется в первоначальное положение. Следовательно, система F1 становится собственной причиной своего поведения во времени, а гомеостаз системы F2 обусловлен наличием отрицательного	кольца обратной связи. Гомеостаз системы – удержание величины F2     </a:t>
            </a:r>
            <a:r>
              <a:rPr lang="ru-RU" dirty="0" err="1" smtClean="0"/>
              <a:t>на</a:t>
            </a:r>
            <a:r>
              <a:rPr lang="ru-RU" dirty="0" err="1"/>
              <a:t>некотором</a:t>
            </a:r>
            <a:r>
              <a:rPr lang="ru-RU" dirty="0"/>
              <a:t> уровне или ее способность сопротивляться внешним воздействиям – обусловлен наличием отрицательного кольца обратной связи</a:t>
            </a:r>
            <a:r>
              <a:rPr lang="ru-RU" dirty="0" smtClean="0"/>
              <a:t>. В моделировании необходимо</a:t>
            </a:r>
            <a:r>
              <a:rPr lang="ru-RU" dirty="0"/>
              <a:t>	</a:t>
            </a:r>
            <a:r>
              <a:rPr lang="ru-RU" dirty="0" smtClean="0"/>
              <a:t>находить действующую </a:t>
            </a:r>
            <a:r>
              <a:rPr lang="ru-RU" dirty="0"/>
              <a:t>отрицательную обратную связь, которая сопротивляется внешним воздействиям, способствуя сохранению окружающей среды</a:t>
            </a:r>
            <a:r>
              <a:rPr lang="ru-RU" dirty="0" smtClean="0"/>
              <a:t>.</a:t>
            </a:r>
            <a:endParaRPr lang="ru-RU" dirty="0"/>
          </a:p>
        </p:txBody>
      </p:sp>
    </p:spTree>
    <p:extLst>
      <p:ext uri="{BB962C8B-B14F-4D97-AF65-F5344CB8AC3E}">
        <p14:creationId xmlns:p14="http://schemas.microsoft.com/office/powerpoint/2010/main" val="1214638594"/>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57200" y="476672"/>
            <a:ext cx="8363272" cy="5649491"/>
          </a:xfrm>
        </p:spPr>
        <p:txBody>
          <a:bodyPr>
            <a:normAutofit/>
          </a:bodyPr>
          <a:lstStyle/>
          <a:p>
            <a:r>
              <a:rPr lang="ru-RU" sz="2400" dirty="0"/>
              <a:t>Существуют	системы,	в	</a:t>
            </a:r>
            <a:r>
              <a:rPr lang="ru-RU" sz="2400" dirty="0" smtClean="0"/>
              <a:t>которых существенный фактор </a:t>
            </a:r>
            <a:r>
              <a:rPr lang="ru-RU" sz="2400" dirty="0"/>
              <a:t>постоянно увеличивается по определенному закону (</a:t>
            </a:r>
            <a:r>
              <a:rPr lang="ru-RU" sz="2400" dirty="0" smtClean="0"/>
              <a:t>рис.). </a:t>
            </a:r>
            <a:r>
              <a:rPr lang="ru-RU" sz="2400" dirty="0"/>
              <a:t>Развитие таких систем неустойчиво, они разрушаются с течением времени, не выдерживая нагрузки. В рамках </a:t>
            </a:r>
            <a:r>
              <a:rPr lang="ru-RU" sz="2400" dirty="0" smtClean="0"/>
              <a:t>формального представления </a:t>
            </a:r>
            <a:r>
              <a:rPr lang="ru-RU" sz="2400" dirty="0"/>
              <a:t>явлений в виде цепочки причинных связей подобный случай реализуется в цепи F1, F2, F3, F4 с положительным контуром обратной связи.</a:t>
            </a:r>
          </a:p>
          <a:p>
            <a:endParaRPr lang="ru-RU" dirty="0"/>
          </a:p>
        </p:txBody>
      </p:sp>
      <p:pic>
        <p:nvPicPr>
          <p:cNvPr id="921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71675" y="3789040"/>
            <a:ext cx="5200650" cy="2686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274718761"/>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57200" y="692696"/>
            <a:ext cx="8363272" cy="5433467"/>
          </a:xfrm>
        </p:spPr>
        <p:txBody>
          <a:bodyPr>
            <a:normAutofit fontScale="77500" lnSpcReduction="20000"/>
          </a:bodyPr>
          <a:lstStyle/>
          <a:p>
            <a:r>
              <a:rPr lang="ru-RU" dirty="0"/>
              <a:t>Все процессы, происходящие в природе, можно представить в виде колец обратных связей с различным смысловым наполнением факторов, влияющих на развитие системы, но необходимо различать желаемое, воспринимаемое, действительное состояния системы.</a:t>
            </a:r>
          </a:p>
          <a:p>
            <a:r>
              <a:rPr lang="ru-RU" dirty="0"/>
              <a:t>Между желаемым, воспринимаемым и реальным состояниями существуют	различия.	Предположим,	необходимо	довести наблюдаемое состояние до определенного уровня F1. Для достижения этого уровня предпринято воздействие на систему. В зависимости от условия воздействия состояние системы снизится на более низкий уровень или приблизится к желаемому уровню F1. Наблюдаемое состояние F2 может не отражать реальных процессов, протекающих в системе.</a:t>
            </a:r>
          </a:p>
          <a:p>
            <a:endParaRPr lang="ru-RU" dirty="0"/>
          </a:p>
        </p:txBody>
      </p:sp>
    </p:spTree>
    <p:extLst>
      <p:ext uri="{BB962C8B-B14F-4D97-AF65-F5344CB8AC3E}">
        <p14:creationId xmlns:p14="http://schemas.microsoft.com/office/powerpoint/2010/main" val="2216877339"/>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57200" y="548680"/>
            <a:ext cx="8291264" cy="5577483"/>
          </a:xfrm>
        </p:spPr>
        <p:txBody>
          <a:bodyPr>
            <a:normAutofit fontScale="70000" lnSpcReduction="20000"/>
          </a:bodyPr>
          <a:lstStyle/>
          <a:p>
            <a:r>
              <a:rPr lang="ru-RU" dirty="0"/>
              <a:t>Сформулируем наиболее </a:t>
            </a:r>
            <a:r>
              <a:rPr lang="ru-RU" dirty="0" smtClean="0"/>
              <a:t>общие положения, позволяющие </a:t>
            </a:r>
            <a:r>
              <a:rPr lang="ru-RU" dirty="0"/>
              <a:t>привести </a:t>
            </a:r>
            <a:r>
              <a:rPr lang="ru-RU" dirty="0" smtClean="0"/>
              <a:t>реальное состояние к желаемому:</a:t>
            </a:r>
          </a:p>
          <a:p>
            <a:r>
              <a:rPr lang="ru-RU" dirty="0"/>
              <a:t>–воздействовать на систему необходимо путем изменения структуры, отвечающей за нежелательную динамику развития;</a:t>
            </a:r>
          </a:p>
          <a:p>
            <a:r>
              <a:rPr lang="ru-RU" dirty="0"/>
              <a:t>–постоянное усиление действия одних и тех же параметров приводит к неустойчивому развитию и гибели системы;</a:t>
            </a:r>
          </a:p>
          <a:p>
            <a:r>
              <a:rPr lang="ru-RU" dirty="0"/>
              <a:t>–поддерживать нормативы, стандарты, не допуская выхода процессов из равновесия;</a:t>
            </a:r>
          </a:p>
          <a:p>
            <a:r>
              <a:rPr lang="ru-RU" dirty="0"/>
              <a:t>–снизить запаздывание при переходе от действия к реальному и воспринимаемому состоянию;</a:t>
            </a:r>
          </a:p>
          <a:p>
            <a:r>
              <a:rPr lang="ru-RU" dirty="0"/>
              <a:t>–добавить	</a:t>
            </a:r>
            <a:r>
              <a:rPr lang="ru-RU" dirty="0" smtClean="0"/>
              <a:t>действие противоположного</a:t>
            </a:r>
            <a:r>
              <a:rPr lang="ru-RU" dirty="0"/>
              <a:t>	типа	(контур	с отрицательной связью);</a:t>
            </a:r>
          </a:p>
          <a:p>
            <a:r>
              <a:rPr lang="ru-RU" dirty="0"/>
              <a:t>–использовать такие методы анализа и наблюдения, которые дают небольшие отклонения реального состояния от воспринимаемого.</a:t>
            </a:r>
            <a:endParaRPr lang="ru-RU" dirty="0"/>
          </a:p>
        </p:txBody>
      </p:sp>
    </p:spTree>
    <p:extLst>
      <p:ext uri="{BB962C8B-B14F-4D97-AF65-F5344CB8AC3E}">
        <p14:creationId xmlns:p14="http://schemas.microsoft.com/office/powerpoint/2010/main" val="4195473489"/>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57200" y="548680"/>
            <a:ext cx="8291264" cy="5577483"/>
          </a:xfrm>
        </p:spPr>
        <p:txBody>
          <a:bodyPr>
            <a:normAutofit fontScale="62500" lnSpcReduction="20000"/>
          </a:bodyPr>
          <a:lstStyle/>
          <a:p>
            <a:r>
              <a:rPr lang="ru-RU" dirty="0"/>
              <a:t>Применение общих принципов экологической экспертизы к развитию биосферы позволили построить различные модели развития человеческого общества. Экспериментальной основой послужили статистические данные производства продуктов потребления, роста населения, загрязнения окружающей среды. Модель с неустойчивым развитием	по	сценарию	жизни	примитивных	микроорганизмов рассмотрена ранее на примере брожения гексоз под действием дрожжей.</a:t>
            </a:r>
          </a:p>
          <a:p>
            <a:r>
              <a:rPr lang="ru-RU" dirty="0"/>
              <a:t>Поясним этот процесс подробнее. Производство продуктов питания,	объем	промышленного	производства,	численность народонаселения возрастает до тех пор, пока истощение ресурсов не приведет к замедлению развития производства. Наличие запаздывания в	системе     причинно-следственных     связей	производства:	рост населения, загрязнение окружающей среды – приведет к гибели системы из-за загрязнения </a:t>
            </a:r>
            <a:r>
              <a:rPr lang="ru-RU" dirty="0" err="1"/>
              <a:t>окружающй</a:t>
            </a:r>
            <a:r>
              <a:rPr lang="ru-RU" dirty="0"/>
              <a:t> среды и нехватки продуктов питания.</a:t>
            </a:r>
          </a:p>
          <a:p>
            <a:r>
              <a:rPr lang="ru-RU" dirty="0"/>
              <a:t>Можно предположить, что при неисчерпанных природных и энергетических ресурсах модель предскажет устойчивое развитие.</a:t>
            </a:r>
          </a:p>
          <a:p>
            <a:r>
              <a:rPr lang="ru-RU" dirty="0"/>
              <a:t>В	действительности	моделирование	показало,	что	при неисчерпаемых природных и энергетических ресурсах коллапс и гибель системы наступит к 2100 г.</a:t>
            </a:r>
          </a:p>
          <a:p>
            <a:endParaRPr lang="ru-RU" dirty="0"/>
          </a:p>
        </p:txBody>
      </p:sp>
    </p:spTree>
    <p:extLst>
      <p:ext uri="{BB962C8B-B14F-4D97-AF65-F5344CB8AC3E}">
        <p14:creationId xmlns:p14="http://schemas.microsoft.com/office/powerpoint/2010/main" val="584493989"/>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57200" y="404664"/>
            <a:ext cx="8291264" cy="5721499"/>
          </a:xfrm>
        </p:spPr>
        <p:txBody>
          <a:bodyPr>
            <a:normAutofit fontScale="70000" lnSpcReduction="20000"/>
          </a:bodyPr>
          <a:lstStyle/>
          <a:p>
            <a:r>
              <a:rPr lang="ru-RU" dirty="0"/>
              <a:t>Модель предсказывает устойчивое развитие человеческого общества при определенных ограничениях параметров экологической системы:</a:t>
            </a:r>
          </a:p>
          <a:p>
            <a:r>
              <a:rPr lang="ru-RU" dirty="0"/>
              <a:t>–ограничение	роста	производства,	перераспределение материальных благ в сторону менее развитых стран;</a:t>
            </a:r>
          </a:p>
          <a:p>
            <a:r>
              <a:rPr lang="ru-RU" dirty="0"/>
              <a:t>–контроль над рождаемостью;</a:t>
            </a:r>
          </a:p>
          <a:p>
            <a:r>
              <a:rPr lang="ru-RU" dirty="0"/>
              <a:t>–комплексное использование вторичных ресурсов, возврат в производство отходов не менее чем на 80%;</a:t>
            </a:r>
          </a:p>
          <a:p>
            <a:r>
              <a:rPr lang="ru-RU" dirty="0"/>
              <a:t>–рациональное	использование	энергетических	ресурсов, установление пределов максимального потребления энергии.</a:t>
            </a:r>
          </a:p>
          <a:p>
            <a:r>
              <a:rPr lang="ru-RU" dirty="0"/>
              <a:t>Важность комплексного регулирования перечисленных выше параметров иллюстрируется следующим примером. Допустим, нам удалось возвращать в производство 75% вторичных материалов, но рост производства неограничен. Урожайность сельскохозяйственных культур удвоили, осуществили контроль за уровнем рождаемости. Гибель цивилизации в данном случае неизбежна из-за истощения природных ресурсов и загрязнения окружающей среды</a:t>
            </a:r>
            <a:r>
              <a:rPr lang="ru-RU" dirty="0" smtClean="0"/>
              <a:t>.</a:t>
            </a:r>
            <a:endParaRPr lang="ru-RU" dirty="0"/>
          </a:p>
        </p:txBody>
      </p:sp>
    </p:spTree>
    <p:extLst>
      <p:ext uri="{BB962C8B-B14F-4D97-AF65-F5344CB8AC3E}">
        <p14:creationId xmlns:p14="http://schemas.microsoft.com/office/powerpoint/2010/main" val="1199664678"/>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5026570"/>
          </a:xfrm>
        </p:spPr>
        <p:txBody>
          <a:bodyPr/>
          <a:lstStyle/>
          <a:p>
            <a:r>
              <a:rPr lang="ru-RU" dirty="0" smtClean="0"/>
              <a:t>Спасибо </a:t>
            </a:r>
            <a:r>
              <a:rPr lang="ru-RU" smtClean="0"/>
              <a:t>за внимание</a:t>
            </a:r>
            <a:endParaRPr lang="ru-RU" dirty="0"/>
          </a:p>
        </p:txBody>
      </p:sp>
    </p:spTree>
    <p:extLst>
      <p:ext uri="{BB962C8B-B14F-4D97-AF65-F5344CB8AC3E}">
        <p14:creationId xmlns:p14="http://schemas.microsoft.com/office/powerpoint/2010/main" val="55892021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57200" y="404664"/>
            <a:ext cx="8363272" cy="5721499"/>
          </a:xfrm>
        </p:spPr>
        <p:txBody>
          <a:bodyPr>
            <a:normAutofit fontScale="70000" lnSpcReduction="20000"/>
          </a:bodyPr>
          <a:lstStyle/>
          <a:p>
            <a:pPr algn="just">
              <a:lnSpc>
                <a:spcPct val="120000"/>
              </a:lnSpc>
            </a:pPr>
            <a:r>
              <a:rPr lang="ru-RU" dirty="0">
                <a:latin typeface="Times New Roman" pitchFamily="18" charset="0"/>
                <a:cs typeface="Times New Roman" pitchFamily="18" charset="0"/>
              </a:rPr>
              <a:t>При	</a:t>
            </a:r>
            <a:r>
              <a:rPr lang="ru-RU" dirty="0" smtClean="0">
                <a:latin typeface="Times New Roman" pitchFamily="18" charset="0"/>
                <a:cs typeface="Times New Roman" pitchFamily="18" charset="0"/>
              </a:rPr>
              <a:t>проектировании, строительстве и эксплуатации </a:t>
            </a:r>
            <a:r>
              <a:rPr lang="ru-RU" dirty="0">
                <a:latin typeface="Times New Roman" pitchFamily="18" charset="0"/>
                <a:cs typeface="Times New Roman" pitchFamily="18" charset="0"/>
              </a:rPr>
              <a:t>сооружений и хозяйственном использовании территорий чаще всего выполняются следующие </a:t>
            </a:r>
            <a:r>
              <a:rPr lang="ru-RU" b="1" dirty="0">
                <a:latin typeface="Times New Roman" pitchFamily="18" charset="0"/>
                <a:cs typeface="Times New Roman" pitchFamily="18" charset="0"/>
              </a:rPr>
              <a:t>виды режимных стационарных наблюдений</a:t>
            </a:r>
            <a:r>
              <a:rPr lang="ru-RU" dirty="0">
                <a:latin typeface="Times New Roman" pitchFamily="18" charset="0"/>
                <a:cs typeface="Times New Roman" pitchFamily="18" charset="0"/>
              </a:rPr>
              <a:t>: </a:t>
            </a:r>
            <a:endParaRPr lang="ru-RU" dirty="0" smtClean="0">
              <a:latin typeface="Times New Roman" pitchFamily="18" charset="0"/>
              <a:cs typeface="Times New Roman" pitchFamily="18" charset="0"/>
            </a:endParaRPr>
          </a:p>
          <a:p>
            <a:pPr algn="just">
              <a:lnSpc>
                <a:spcPct val="120000"/>
              </a:lnSpc>
            </a:pPr>
            <a:r>
              <a:rPr lang="ru-RU" dirty="0" smtClean="0">
                <a:latin typeface="Times New Roman" pitchFamily="18" charset="0"/>
                <a:cs typeface="Times New Roman" pitchFamily="18" charset="0"/>
              </a:rPr>
              <a:t>1</a:t>
            </a:r>
            <a:r>
              <a:rPr lang="ru-RU" dirty="0">
                <a:latin typeface="Times New Roman" pitchFamily="18" charset="0"/>
                <a:cs typeface="Times New Roman" pitchFamily="18" charset="0"/>
              </a:rPr>
              <a:t>) метеорологические и гидрологические; </a:t>
            </a:r>
            <a:endParaRPr lang="ru-RU" dirty="0" smtClean="0">
              <a:latin typeface="Times New Roman" pitchFamily="18" charset="0"/>
              <a:cs typeface="Times New Roman" pitchFamily="18" charset="0"/>
            </a:endParaRPr>
          </a:p>
          <a:p>
            <a:pPr algn="just">
              <a:lnSpc>
                <a:spcPct val="120000"/>
              </a:lnSpc>
            </a:pPr>
            <a:r>
              <a:rPr lang="ru-RU" dirty="0" smtClean="0">
                <a:latin typeface="Times New Roman" pitchFamily="18" charset="0"/>
                <a:cs typeface="Times New Roman" pitchFamily="18" charset="0"/>
              </a:rPr>
              <a:t>2</a:t>
            </a:r>
            <a:r>
              <a:rPr lang="ru-RU" dirty="0">
                <a:latin typeface="Times New Roman" pitchFamily="18" charset="0"/>
                <a:cs typeface="Times New Roman" pitchFamily="18" charset="0"/>
              </a:rPr>
              <a:t>) гидрогеологические; </a:t>
            </a:r>
            <a:endParaRPr lang="ru-RU" dirty="0" smtClean="0">
              <a:latin typeface="Times New Roman" pitchFamily="18" charset="0"/>
              <a:cs typeface="Times New Roman" pitchFamily="18" charset="0"/>
            </a:endParaRPr>
          </a:p>
          <a:p>
            <a:pPr algn="just">
              <a:lnSpc>
                <a:spcPct val="120000"/>
              </a:lnSpc>
            </a:pPr>
            <a:r>
              <a:rPr lang="ru-RU" dirty="0" smtClean="0">
                <a:latin typeface="Times New Roman" pitchFamily="18" charset="0"/>
                <a:cs typeface="Times New Roman" pitchFamily="18" charset="0"/>
              </a:rPr>
              <a:t>3</a:t>
            </a:r>
            <a:r>
              <a:rPr lang="ru-RU" dirty="0">
                <a:latin typeface="Times New Roman" pitchFamily="18" charset="0"/>
                <a:cs typeface="Times New Roman" pitchFamily="18" charset="0"/>
              </a:rPr>
              <a:t>) геотермические; </a:t>
            </a:r>
            <a:endParaRPr lang="ru-RU" dirty="0" smtClean="0">
              <a:latin typeface="Times New Roman" pitchFamily="18" charset="0"/>
              <a:cs typeface="Times New Roman" pitchFamily="18" charset="0"/>
            </a:endParaRPr>
          </a:p>
          <a:p>
            <a:pPr algn="just">
              <a:lnSpc>
                <a:spcPct val="120000"/>
              </a:lnSpc>
            </a:pPr>
            <a:r>
              <a:rPr lang="ru-RU" dirty="0" smtClean="0">
                <a:latin typeface="Times New Roman" pitchFamily="18" charset="0"/>
                <a:cs typeface="Times New Roman" pitchFamily="18" charset="0"/>
              </a:rPr>
              <a:t>4</a:t>
            </a:r>
            <a:r>
              <a:rPr lang="ru-RU" dirty="0">
                <a:latin typeface="Times New Roman" pitchFamily="18" charset="0"/>
                <a:cs typeface="Times New Roman" pitchFamily="18" charset="0"/>
              </a:rPr>
              <a:t>) за деформациями масс горных пород на склонах, в откосах, на оползневых участках, в подземных выработках и котлованах; </a:t>
            </a:r>
            <a:endParaRPr lang="ru-RU" dirty="0" smtClean="0">
              <a:latin typeface="Times New Roman" pitchFamily="18" charset="0"/>
              <a:cs typeface="Times New Roman" pitchFamily="18" charset="0"/>
            </a:endParaRPr>
          </a:p>
          <a:p>
            <a:pPr algn="just">
              <a:lnSpc>
                <a:spcPct val="120000"/>
              </a:lnSpc>
            </a:pPr>
            <a:r>
              <a:rPr lang="ru-RU" dirty="0" smtClean="0">
                <a:latin typeface="Times New Roman" pitchFamily="18" charset="0"/>
                <a:cs typeface="Times New Roman" pitchFamily="18" charset="0"/>
              </a:rPr>
              <a:t>5</a:t>
            </a:r>
            <a:r>
              <a:rPr lang="ru-RU" dirty="0">
                <a:latin typeface="Times New Roman" pitchFamily="18" charset="0"/>
                <a:cs typeface="Times New Roman" pitchFamily="18" charset="0"/>
              </a:rPr>
              <a:t>) за осадками и деформациями сооружений; </a:t>
            </a:r>
            <a:endParaRPr lang="ru-RU" dirty="0" smtClean="0">
              <a:latin typeface="Times New Roman" pitchFamily="18" charset="0"/>
              <a:cs typeface="Times New Roman" pitchFamily="18" charset="0"/>
            </a:endParaRPr>
          </a:p>
          <a:p>
            <a:pPr algn="just">
              <a:lnSpc>
                <a:spcPct val="120000"/>
              </a:lnSpc>
            </a:pPr>
            <a:r>
              <a:rPr lang="ru-RU" dirty="0" smtClean="0">
                <a:latin typeface="Times New Roman" pitchFamily="18" charset="0"/>
                <a:cs typeface="Times New Roman" pitchFamily="18" charset="0"/>
              </a:rPr>
              <a:t>6</a:t>
            </a:r>
            <a:r>
              <a:rPr lang="ru-RU" dirty="0">
                <a:latin typeface="Times New Roman" pitchFamily="18" charset="0"/>
                <a:cs typeface="Times New Roman" pitchFamily="18" charset="0"/>
              </a:rPr>
              <a:t>) за скоростью и характером развития процессов выветривания, эрозии, абразии, пучения горных пород, за их физическим состоянием и другими процессами и явлениями. </a:t>
            </a:r>
            <a:endParaRPr lang="ru-RU" dirty="0" smtClean="0">
              <a:latin typeface="Times New Roman" pitchFamily="18" charset="0"/>
              <a:cs typeface="Times New Roman" pitchFamily="18" charset="0"/>
            </a:endParaRPr>
          </a:p>
          <a:p>
            <a:pPr algn="just">
              <a:lnSpc>
                <a:spcPct val="120000"/>
              </a:lnSpc>
            </a:pPr>
            <a:r>
              <a:rPr lang="ru-RU" dirty="0" smtClean="0">
                <a:latin typeface="Times New Roman" pitchFamily="18" charset="0"/>
                <a:cs typeface="Times New Roman" pitchFamily="18" charset="0"/>
              </a:rPr>
              <a:t>Все </a:t>
            </a:r>
            <a:r>
              <a:rPr lang="ru-RU" dirty="0">
                <a:latin typeface="Times New Roman" pitchFamily="18" charset="0"/>
                <a:cs typeface="Times New Roman" pitchFamily="18" charset="0"/>
              </a:rPr>
              <a:t>эти наблюдения также входят в состав </a:t>
            </a:r>
            <a:r>
              <a:rPr lang="ru-RU" u="sng" dirty="0">
                <a:latin typeface="Times New Roman" pitchFamily="18" charset="0"/>
                <a:cs typeface="Times New Roman" pitchFamily="18" charset="0"/>
              </a:rPr>
              <a:t>мониторинга окружающей среды</a:t>
            </a:r>
            <a:r>
              <a:rPr lang="ru-RU" dirty="0" smtClean="0">
                <a:latin typeface="Times New Roman" pitchFamily="18" charset="0"/>
                <a:cs typeface="Times New Roman" pitchFamily="18" charset="0"/>
              </a:rPr>
              <a:t>.</a:t>
            </a:r>
            <a:endParaRPr lang="ru-RU" dirty="0">
              <a:latin typeface="Times New Roman" pitchFamily="18" charset="0"/>
              <a:cs typeface="Times New Roman" pitchFamily="18" charset="0"/>
            </a:endParaRPr>
          </a:p>
        </p:txBody>
      </p:sp>
    </p:spTree>
    <p:extLst>
      <p:ext uri="{BB962C8B-B14F-4D97-AF65-F5344CB8AC3E}">
        <p14:creationId xmlns:p14="http://schemas.microsoft.com/office/powerpoint/2010/main" val="101668759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57200" y="332656"/>
            <a:ext cx="8219256" cy="6120680"/>
          </a:xfrm>
        </p:spPr>
        <p:txBody>
          <a:bodyPr>
            <a:normAutofit fontScale="70000" lnSpcReduction="20000"/>
          </a:bodyPr>
          <a:lstStyle/>
          <a:p>
            <a:pPr algn="just">
              <a:lnSpc>
                <a:spcPct val="120000"/>
              </a:lnSpc>
            </a:pPr>
            <a:r>
              <a:rPr lang="ru-RU" b="1" dirty="0">
                <a:latin typeface="Times New Roman" pitchFamily="18" charset="0"/>
                <a:cs typeface="Times New Roman" pitchFamily="18" charset="0"/>
              </a:rPr>
              <a:t>Методические наблюдения</a:t>
            </a:r>
            <a:r>
              <a:rPr lang="ru-RU" dirty="0">
                <a:latin typeface="Times New Roman" pitchFamily="18" charset="0"/>
                <a:cs typeface="Times New Roman" pitchFamily="18" charset="0"/>
              </a:rPr>
              <a:t> направлены </a:t>
            </a:r>
            <a:r>
              <a:rPr lang="ru-RU" dirty="0" smtClean="0">
                <a:latin typeface="Times New Roman" pitchFamily="18" charset="0"/>
                <a:cs typeface="Times New Roman" pitchFamily="18" charset="0"/>
              </a:rPr>
              <a:t>на совершенствование методов мониторинга или на создание новых. </a:t>
            </a:r>
          </a:p>
          <a:p>
            <a:pPr algn="just">
              <a:lnSpc>
                <a:spcPct val="120000"/>
              </a:lnSpc>
            </a:pPr>
            <a:r>
              <a:rPr lang="ru-RU" u="sng" dirty="0" smtClean="0">
                <a:latin typeface="Times New Roman" pitchFamily="18" charset="0"/>
                <a:cs typeface="Times New Roman" pitchFamily="18" charset="0"/>
              </a:rPr>
              <a:t>Методические </a:t>
            </a:r>
            <a:r>
              <a:rPr lang="ru-RU" u="sng" dirty="0">
                <a:latin typeface="Times New Roman" pitchFamily="18" charset="0"/>
                <a:cs typeface="Times New Roman" pitchFamily="18" charset="0"/>
              </a:rPr>
              <a:t>наблюдения часто предшествуют режимным или ретроспективным для корректировки или уточнения программ наблюдений</a:t>
            </a:r>
            <a:r>
              <a:rPr lang="ru-RU" dirty="0">
                <a:latin typeface="Times New Roman" pitchFamily="18" charset="0"/>
                <a:cs typeface="Times New Roman" pitchFamily="18" charset="0"/>
              </a:rPr>
              <a:t>. </a:t>
            </a:r>
            <a:endParaRPr lang="ru-RU" dirty="0" smtClean="0">
              <a:latin typeface="Times New Roman" pitchFamily="18" charset="0"/>
              <a:cs typeface="Times New Roman" pitchFamily="18" charset="0"/>
            </a:endParaRPr>
          </a:p>
          <a:p>
            <a:pPr algn="just">
              <a:lnSpc>
                <a:spcPct val="120000"/>
              </a:lnSpc>
            </a:pPr>
            <a:r>
              <a:rPr lang="ru-RU" dirty="0" smtClean="0">
                <a:latin typeface="Times New Roman" pitchFamily="18" charset="0"/>
                <a:cs typeface="Times New Roman" pitchFamily="18" charset="0"/>
              </a:rPr>
              <a:t>С </a:t>
            </a:r>
            <a:r>
              <a:rPr lang="ru-RU" dirty="0">
                <a:latin typeface="Times New Roman" pitchFamily="18" charset="0"/>
                <a:cs typeface="Times New Roman" pitchFamily="18" charset="0"/>
              </a:rPr>
              <a:t>их помощью </a:t>
            </a:r>
            <a:r>
              <a:rPr lang="ru-RU" u="sng" dirty="0">
                <a:latin typeface="Times New Roman" pitchFamily="18" charset="0"/>
                <a:cs typeface="Times New Roman" pitchFamily="18" charset="0"/>
              </a:rPr>
              <a:t>устанавливаются наиболее оптимальные сроки контроля</a:t>
            </a:r>
            <a:r>
              <a:rPr lang="ru-RU" dirty="0">
                <a:latin typeface="Times New Roman" pitchFamily="18" charset="0"/>
                <a:cs typeface="Times New Roman" pitchFamily="18" charset="0"/>
              </a:rPr>
              <a:t> наблюдаемых систем и их периодичность. Для каждой сети наблюдений при </a:t>
            </a:r>
            <a:r>
              <a:rPr lang="ru-RU" dirty="0" smtClean="0">
                <a:latin typeface="Times New Roman" pitchFamily="18" charset="0"/>
                <a:cs typeface="Times New Roman" pitchFamily="18" charset="0"/>
              </a:rPr>
              <a:t>организации функционирующей системы мониторинга </a:t>
            </a:r>
            <a:r>
              <a:rPr lang="ru-RU" dirty="0">
                <a:latin typeface="Times New Roman" pitchFamily="18" charset="0"/>
                <a:cs typeface="Times New Roman" pitchFamily="18" charset="0"/>
              </a:rPr>
              <a:t>разрабатываются программы наблюдений. Программа наблюдений входит как одна из важнейших методических составных частей в общую целевую программу мониторинга геологической среды. По </a:t>
            </a:r>
            <a:r>
              <a:rPr lang="ru-RU" dirty="0" smtClean="0">
                <a:latin typeface="Times New Roman" pitchFamily="18" charset="0"/>
                <a:cs typeface="Times New Roman" pitchFamily="18" charset="0"/>
              </a:rPr>
              <a:t>своей форме программа наблюдений</a:t>
            </a:r>
            <a:r>
              <a:rPr lang="ru-RU" dirty="0">
                <a:latin typeface="Times New Roman" pitchFamily="18" charset="0"/>
                <a:cs typeface="Times New Roman" pitchFamily="18" charset="0"/>
              </a:rPr>
              <a:t>	</a:t>
            </a:r>
            <a:r>
              <a:rPr lang="ru-RU" dirty="0" smtClean="0">
                <a:latin typeface="Times New Roman" pitchFamily="18" charset="0"/>
                <a:cs typeface="Times New Roman" pitchFamily="18" charset="0"/>
              </a:rPr>
              <a:t>составляется в виде </a:t>
            </a:r>
            <a:r>
              <a:rPr lang="ru-RU" dirty="0">
                <a:latin typeface="Times New Roman" pitchFamily="18" charset="0"/>
                <a:cs typeface="Times New Roman" pitchFamily="18" charset="0"/>
              </a:rPr>
              <a:t>практического методического руководства по наблюдениям на данной конкретной территории мониторинга геологической среды</a:t>
            </a:r>
            <a:r>
              <a:rPr lang="ru-RU" dirty="0" smtClean="0">
                <a:latin typeface="Times New Roman" pitchFamily="18" charset="0"/>
                <a:cs typeface="Times New Roman" pitchFamily="18" charset="0"/>
              </a:rPr>
              <a:t>.</a:t>
            </a:r>
            <a:endParaRPr lang="ru-RU" dirty="0">
              <a:latin typeface="Times New Roman" pitchFamily="18" charset="0"/>
              <a:cs typeface="Times New Roman" pitchFamily="18" charset="0"/>
            </a:endParaRPr>
          </a:p>
        </p:txBody>
      </p:sp>
    </p:spTree>
    <p:extLst>
      <p:ext uri="{BB962C8B-B14F-4D97-AF65-F5344CB8AC3E}">
        <p14:creationId xmlns:p14="http://schemas.microsoft.com/office/powerpoint/2010/main" val="44967525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57200" y="548680"/>
            <a:ext cx="8363272" cy="5577483"/>
          </a:xfrm>
        </p:spPr>
        <p:txBody>
          <a:bodyPr>
            <a:normAutofit fontScale="70000" lnSpcReduction="20000"/>
          </a:bodyPr>
          <a:lstStyle/>
          <a:p>
            <a:pPr marL="0" indent="0">
              <a:buNone/>
            </a:pPr>
            <a:r>
              <a:rPr lang="ru-RU" dirty="0" smtClean="0"/>
              <a:t>	В </a:t>
            </a:r>
            <a:r>
              <a:rPr lang="ru-RU" dirty="0"/>
              <a:t>зависимости от набора компонентов геологической среды выделяют наблюдения за следующими показателями:</a:t>
            </a:r>
          </a:p>
          <a:p>
            <a:r>
              <a:rPr lang="ru-RU" dirty="0" smtClean="0"/>
              <a:t>– составом</a:t>
            </a:r>
            <a:r>
              <a:rPr lang="ru-RU" dirty="0"/>
              <a:t>, состоянием и свойствами почв, горных пород, техногенных грунтов;</a:t>
            </a:r>
          </a:p>
          <a:p>
            <a:r>
              <a:rPr lang="ru-RU" dirty="0" smtClean="0"/>
              <a:t>– подземными </a:t>
            </a:r>
            <a:r>
              <a:rPr lang="ru-RU" dirty="0"/>
              <a:t>водами (режим, динамика, гидрохимия и т.д.); –рельефом	(техногенная	</a:t>
            </a:r>
            <a:r>
              <a:rPr lang="ru-RU" dirty="0" err="1"/>
              <a:t>нарушенность</a:t>
            </a:r>
            <a:r>
              <a:rPr lang="ru-RU" dirty="0"/>
              <a:t>,	</a:t>
            </a:r>
            <a:r>
              <a:rPr lang="ru-RU" dirty="0" smtClean="0"/>
              <a:t>изменчивость, расчлененность</a:t>
            </a:r>
            <a:r>
              <a:rPr lang="ru-RU" dirty="0"/>
              <a:t>, динамика и т.д.);</a:t>
            </a:r>
          </a:p>
          <a:p>
            <a:r>
              <a:rPr lang="ru-RU" dirty="0" smtClean="0"/>
              <a:t>– природными</a:t>
            </a:r>
            <a:r>
              <a:rPr lang="ru-RU" dirty="0"/>
              <a:t>	геологическими	</a:t>
            </a:r>
            <a:r>
              <a:rPr lang="ru-RU" dirty="0" smtClean="0"/>
              <a:t>процессами (эндогенными</a:t>
            </a:r>
            <a:r>
              <a:rPr lang="ru-RU" dirty="0"/>
              <a:t>, экзогенными);</a:t>
            </a:r>
          </a:p>
          <a:p>
            <a:r>
              <a:rPr lang="ru-RU" dirty="0" smtClean="0"/>
              <a:t>– инженерно-геологическими </a:t>
            </a:r>
            <a:r>
              <a:rPr lang="ru-RU" dirty="0"/>
              <a:t>процессами и явлениями; –процессами	взаимодействия	инженерных	</a:t>
            </a:r>
            <a:r>
              <a:rPr lang="ru-RU" dirty="0" smtClean="0"/>
              <a:t>сооружений и геологической</a:t>
            </a:r>
            <a:r>
              <a:rPr lang="ru-RU" dirty="0"/>
              <a:t>	среды	(осадками	</a:t>
            </a:r>
            <a:r>
              <a:rPr lang="ru-RU" dirty="0" smtClean="0"/>
              <a:t>сооружений, устойчивостью</a:t>
            </a:r>
            <a:r>
              <a:rPr lang="ru-RU" dirty="0"/>
              <a:t>, состоянием фундаментов, утечками техногенных вод и т.п.).</a:t>
            </a:r>
          </a:p>
          <a:p>
            <a:r>
              <a:rPr lang="ru-RU" dirty="0"/>
              <a:t>Каждый	показатель	однозначно	связан	с	каким-либо конкретным элементом окружающей среды или его частью</a:t>
            </a:r>
            <a:r>
              <a:rPr lang="ru-RU" dirty="0" smtClean="0"/>
              <a:t>.</a:t>
            </a:r>
            <a:endParaRPr lang="ru-RU" dirty="0"/>
          </a:p>
        </p:txBody>
      </p:sp>
    </p:spTree>
    <p:extLst>
      <p:ext uri="{BB962C8B-B14F-4D97-AF65-F5344CB8AC3E}">
        <p14:creationId xmlns:p14="http://schemas.microsoft.com/office/powerpoint/2010/main" val="192537530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57200" y="548680"/>
            <a:ext cx="8291264" cy="5577483"/>
          </a:xfrm>
        </p:spPr>
        <p:txBody>
          <a:bodyPr>
            <a:normAutofit fontScale="70000" lnSpcReduction="20000"/>
          </a:bodyPr>
          <a:lstStyle/>
          <a:p>
            <a:pPr algn="just">
              <a:lnSpc>
                <a:spcPct val="120000"/>
              </a:lnSpc>
            </a:pPr>
            <a:r>
              <a:rPr lang="ru-RU" dirty="0">
                <a:latin typeface="Times New Roman" pitchFamily="18" charset="0"/>
                <a:cs typeface="Times New Roman" pitchFamily="18" charset="0"/>
              </a:rPr>
              <a:t>Каждая точка наблюдений представляет собой единичный пункт получения информации, а их комплекс – систему </a:t>
            </a:r>
            <a:r>
              <a:rPr lang="ru-RU" dirty="0" smtClean="0">
                <a:latin typeface="Times New Roman" pitchFamily="18" charset="0"/>
                <a:cs typeface="Times New Roman" pitchFamily="18" charset="0"/>
              </a:rPr>
              <a:t>пунктов получения информации. Главное в ее организации –  учет характера </a:t>
            </a:r>
            <a:r>
              <a:rPr lang="ru-RU" dirty="0">
                <a:latin typeface="Times New Roman" pitchFamily="18" charset="0"/>
                <a:cs typeface="Times New Roman" pitchFamily="18" charset="0"/>
              </a:rPr>
              <a:t>пространственной изменчивости объектов геологической среды, изменчивости зонально-климатических факторов, а также источников техногенного      воздействия.      </a:t>
            </a:r>
            <a:r>
              <a:rPr lang="ru-RU" dirty="0" smtClean="0">
                <a:latin typeface="Times New Roman" pitchFamily="18" charset="0"/>
                <a:cs typeface="Times New Roman" pitchFamily="18" charset="0"/>
              </a:rPr>
              <a:t>Анализ изменчивости показателей </a:t>
            </a:r>
            <a:r>
              <a:rPr lang="ru-RU" dirty="0">
                <a:latin typeface="Times New Roman" pitchFamily="18" charset="0"/>
                <a:cs typeface="Times New Roman" pitchFamily="18" charset="0"/>
              </a:rPr>
              <a:t>загрязнения геологической среды должен проводиться с учетом возможных миграционных путей загрязнений источника.</a:t>
            </a:r>
          </a:p>
          <a:p>
            <a:pPr algn="just">
              <a:lnSpc>
                <a:spcPct val="120000"/>
              </a:lnSpc>
            </a:pPr>
            <a:r>
              <a:rPr lang="ru-RU" dirty="0">
                <a:latin typeface="Times New Roman" pitchFamily="18" charset="0"/>
                <a:cs typeface="Times New Roman" pitchFamily="18" charset="0"/>
              </a:rPr>
              <a:t>В настоящее время техническая база наблюдений достаточно широко разработана. В качестве технических </a:t>
            </a:r>
            <a:r>
              <a:rPr lang="ru-RU" dirty="0" smtClean="0">
                <a:latin typeface="Times New Roman" pitchFamily="18" charset="0"/>
                <a:cs typeface="Times New Roman" pitchFamily="18" charset="0"/>
              </a:rPr>
              <a:t>средств наблюдений </a:t>
            </a:r>
            <a:r>
              <a:rPr lang="ru-RU" dirty="0">
                <a:latin typeface="Times New Roman" pitchFamily="18" charset="0"/>
                <a:cs typeface="Times New Roman" pitchFamily="18" charset="0"/>
              </a:rPr>
              <a:t>используются	</a:t>
            </a:r>
            <a:r>
              <a:rPr lang="ru-RU" dirty="0" smtClean="0">
                <a:latin typeface="Times New Roman" pitchFamily="18" charset="0"/>
                <a:cs typeface="Times New Roman" pitchFamily="18" charset="0"/>
              </a:rPr>
              <a:t>различные приборы и оборудование. Главной </a:t>
            </a:r>
            <a:r>
              <a:rPr lang="ru-RU" dirty="0">
                <a:latin typeface="Times New Roman" pitchFamily="18" charset="0"/>
                <a:cs typeface="Times New Roman" pitchFamily="18" charset="0"/>
              </a:rPr>
              <a:t>проблемой при этом является подбор </a:t>
            </a:r>
            <a:r>
              <a:rPr lang="ru-RU" dirty="0" smtClean="0">
                <a:latin typeface="Times New Roman" pitchFamily="18" charset="0"/>
                <a:cs typeface="Times New Roman" pitchFamily="18" charset="0"/>
              </a:rPr>
              <a:t>наиболее оптимального комплекса автоматизированных </a:t>
            </a:r>
            <a:r>
              <a:rPr lang="ru-RU" dirty="0">
                <a:latin typeface="Times New Roman" pitchFamily="18" charset="0"/>
                <a:cs typeface="Times New Roman" pitchFamily="18" charset="0"/>
              </a:rPr>
              <a:t>технических средств с учетом их надежности, стоимости, экономичности</a:t>
            </a:r>
            <a:r>
              <a:rPr lang="ru-RU" dirty="0" smtClean="0">
                <a:latin typeface="Times New Roman" pitchFamily="18" charset="0"/>
                <a:cs typeface="Times New Roman" pitchFamily="18" charset="0"/>
              </a:rPr>
              <a:t>.</a:t>
            </a:r>
            <a:endParaRPr lang="ru-RU" dirty="0">
              <a:latin typeface="Times New Roman" pitchFamily="18" charset="0"/>
              <a:cs typeface="Times New Roman" pitchFamily="18" charset="0"/>
            </a:endParaRPr>
          </a:p>
        </p:txBody>
      </p:sp>
    </p:spTree>
    <p:extLst>
      <p:ext uri="{BB962C8B-B14F-4D97-AF65-F5344CB8AC3E}">
        <p14:creationId xmlns:p14="http://schemas.microsoft.com/office/powerpoint/2010/main" val="3190283786"/>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219</TotalTime>
  <Words>2211</Words>
  <Application>Microsoft Office PowerPoint</Application>
  <PresentationFormat>Экран (4:3)</PresentationFormat>
  <Paragraphs>210</Paragraphs>
  <Slides>59</Slides>
  <Notes>1</Notes>
  <HiddenSlides>0</HiddenSlides>
  <MMClips>0</MMClips>
  <ScaleCrop>false</ScaleCrop>
  <HeadingPairs>
    <vt:vector size="4" baseType="variant">
      <vt:variant>
        <vt:lpstr>Тема</vt:lpstr>
      </vt:variant>
      <vt:variant>
        <vt:i4>1</vt:i4>
      </vt:variant>
      <vt:variant>
        <vt:lpstr>Заголовки слайдов</vt:lpstr>
      </vt:variant>
      <vt:variant>
        <vt:i4>59</vt:i4>
      </vt:variant>
    </vt:vector>
  </HeadingPairs>
  <TitlesOfParts>
    <vt:vector size="60" baseType="lpstr">
      <vt:lpstr>Тема Office</vt:lpstr>
      <vt:lpstr>МОНИТОРИНГ БЕЗОПАСНОСТИ</vt:lpstr>
      <vt:lpstr>3.1. Наблюдательные сети и программы наблюдений</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3.2. Дистанционные методы исследований</vt:lpstr>
      <vt:lpstr>Презентация PowerPoint</vt:lpstr>
      <vt:lpstr>Презентация PowerPoint</vt:lpstr>
      <vt:lpstr>Презентация PowerPoint</vt:lpstr>
      <vt:lpstr>3.3. Наблюдательные станции</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3.4. Моделирование технологических процессов и экологических систем</vt:lpstr>
      <vt:lpstr>Презентация PowerPoint</vt:lpstr>
      <vt:lpstr>Презентация PowerPoint</vt:lpstr>
      <vt:lpstr>В системном анализе выделяют четыре типа моделей: </vt:lpstr>
      <vt:lpstr>Типы статических моделей систем: а – модель «черного ящика»; б – модель состава;  в – модель структуры; г – структурная схема модели системы</vt:lpstr>
      <vt:lpstr>Модель «черного ящика»</vt:lpstr>
      <vt:lpstr>Модель состава системы</vt:lpstr>
      <vt:lpstr>Модель структуры системы</vt:lpstr>
      <vt:lpstr>Комплексная модель системы </vt:lpstr>
      <vt:lpstr>Презентация PowerPoint</vt:lpstr>
      <vt:lpstr>Презентация PowerPoint</vt:lpstr>
      <vt:lpstr>Динамическая модель «черного ящика»</vt:lpstr>
      <vt:lpstr>Презентация PowerPoint</vt:lpstr>
      <vt:lpstr>Презентация PowerPoint</vt:lpstr>
      <vt:lpstr>Презентация PowerPoint</vt:lpstr>
      <vt:lpstr>Презентация PowerPoint</vt:lpstr>
      <vt:lpstr>Примеры устойчивого (а) и  неустойчивого развития систем (б)</vt:lpstr>
      <vt:lpstr>Презентация PowerPoint</vt:lpstr>
      <vt:lpstr>Презентация PowerPoint</vt:lpstr>
      <vt:lpstr>Матрица планирования эксперимента по очистке каустической соды от ртути</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Спасибо за внимание</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МОНИТОРИНГ БЕЗОПАСНОСТИ</dc:title>
  <dc:creator>ЗИМЕНКО</dc:creator>
  <cp:lastModifiedBy>ЗИМЕНКО</cp:lastModifiedBy>
  <cp:revision>20</cp:revision>
  <dcterms:created xsi:type="dcterms:W3CDTF">2017-04-19T09:40:27Z</dcterms:created>
  <dcterms:modified xsi:type="dcterms:W3CDTF">2017-05-30T14:33:06Z</dcterms:modified>
</cp:coreProperties>
</file>